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5"/>
  </p:notesMasterIdLst>
  <p:sldIdLst>
    <p:sldId id="295" r:id="rId2"/>
    <p:sldId id="270" r:id="rId3"/>
    <p:sldId id="282" r:id="rId4"/>
    <p:sldId id="287" r:id="rId5"/>
    <p:sldId id="280" r:id="rId6"/>
    <p:sldId id="306" r:id="rId7"/>
    <p:sldId id="258" r:id="rId8"/>
    <p:sldId id="278" r:id="rId9"/>
    <p:sldId id="298" r:id="rId10"/>
    <p:sldId id="267" r:id="rId11"/>
    <p:sldId id="269" r:id="rId12"/>
    <p:sldId id="305"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win nair" initials="an" lastIdx="2" clrIdx="0">
    <p:extLst>
      <p:ext uri="{19B8F6BF-5375-455C-9EA6-DF929625EA0E}">
        <p15:presenceInfo xmlns:p15="http://schemas.microsoft.com/office/powerpoint/2012/main" userId="2ddbae9c98784868" providerId="Windows Live"/>
      </p:ext>
    </p:extLst>
  </p:cmAuthor>
  <p:cmAuthor id="2" name="mahita koduru" initials="mk" lastIdx="1" clrIdx="1">
    <p:extLst>
      <p:ext uri="{19B8F6BF-5375-455C-9EA6-DF929625EA0E}">
        <p15:presenceInfo xmlns:p15="http://schemas.microsoft.com/office/powerpoint/2012/main" userId="716ce6772ee64f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60"/>
  </p:normalViewPr>
  <p:slideViewPr>
    <p:cSldViewPr snapToGrid="0">
      <p:cViewPr varScale="1">
        <p:scale>
          <a:sx n="63" d="100"/>
          <a:sy n="63" d="100"/>
        </p:scale>
        <p:origin x="8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9.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9.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E66D82B-F45F-4546-8B3B-9FBBDE4F84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9C013F4-EAC6-40AB-BD5A-0FAB8FF2EB12}">
      <dgm:prSet custT="1"/>
      <dgm:spPr/>
      <dgm:t>
        <a:bodyPr/>
        <a:lstStyle/>
        <a:p>
          <a:r>
            <a:rPr lang="en-US" sz="1800" b="1" dirty="0">
              <a:latin typeface="Times New Roman" panose="02020603050405020304" pitchFamily="18" charset="0"/>
              <a:cs typeface="Times New Roman" panose="02020603050405020304" pitchFamily="18" charset="0"/>
            </a:rPr>
            <a:t>AWS Lambda </a:t>
          </a:r>
          <a:r>
            <a:rPr lang="en-US" sz="1600" dirty="0">
              <a:latin typeface="Times New Roman" panose="02020603050405020304" pitchFamily="18" charset="0"/>
              <a:cs typeface="Times New Roman" panose="02020603050405020304" pitchFamily="18" charset="0"/>
            </a:rPr>
            <a:t>-</a:t>
          </a:r>
          <a:r>
            <a:rPr lang="en-US" sz="1600" b="0" i="0" u="none" dirty="0">
              <a:latin typeface="Times New Roman" panose="02020603050405020304" pitchFamily="18" charset="0"/>
              <a:cs typeface="Times New Roman" panose="02020603050405020304" pitchFamily="18" charset="0"/>
            </a:rPr>
            <a:t>Lambda function </a:t>
          </a:r>
          <a:r>
            <a:rPr lang="en-US" sz="1600" b="0" i="0" u="none" dirty="0" err="1">
              <a:latin typeface="Times New Roman" panose="02020603050405020304" pitchFamily="18" charset="0"/>
              <a:cs typeface="Times New Roman" panose="02020603050405020304" pitchFamily="18" charset="0"/>
            </a:rPr>
            <a:t>getobjects</a:t>
          </a:r>
          <a:r>
            <a:rPr lang="en-US" sz="1600" b="0" i="0" u="none" dirty="0">
              <a:latin typeface="Times New Roman" panose="02020603050405020304" pitchFamily="18" charset="0"/>
              <a:cs typeface="Times New Roman" panose="02020603050405020304" pitchFamily="18" charset="0"/>
            </a:rPr>
            <a:t>() the data from Amazon’s S3 and then places it on to the AWS </a:t>
          </a:r>
          <a:r>
            <a:rPr lang="en-US" sz="1600" b="0" i="0" u="none" dirty="0" err="1">
              <a:latin typeface="Times New Roman" panose="02020603050405020304" pitchFamily="18" charset="0"/>
              <a:cs typeface="Times New Roman" panose="02020603050405020304" pitchFamily="18" charset="0"/>
            </a:rPr>
            <a:t>Rekognition</a:t>
          </a:r>
          <a:r>
            <a:rPr lang="en-US" sz="1600" b="0" i="0" u="none" dirty="0">
              <a:latin typeface="Times New Roman" panose="02020603050405020304" pitchFamily="18" charset="0"/>
              <a:cs typeface="Times New Roman" panose="02020603050405020304" pitchFamily="18" charset="0"/>
            </a:rPr>
            <a:t> using the </a:t>
          </a:r>
          <a:r>
            <a:rPr lang="en-US" sz="1600" b="0" i="0" u="none" dirty="0" err="1">
              <a:latin typeface="Times New Roman" panose="02020603050405020304" pitchFamily="18" charset="0"/>
              <a:cs typeface="Times New Roman" panose="02020603050405020304" pitchFamily="18" charset="0"/>
            </a:rPr>
            <a:t>detect_label</a:t>
          </a:r>
          <a:r>
            <a:rPr lang="en-US" sz="1600" b="0" i="0" u="none" dirty="0">
              <a:latin typeface="Times New Roman" panose="02020603050405020304" pitchFamily="18" charset="0"/>
              <a:cs typeface="Times New Roman" panose="02020603050405020304" pitchFamily="18" charset="0"/>
            </a:rPr>
            <a:t>() API call which has been made and accepts only .jpeg and .</a:t>
          </a:r>
          <a:r>
            <a:rPr lang="en-US" sz="1600" b="0" i="0" u="none" dirty="0" err="1">
              <a:latin typeface="Times New Roman" panose="02020603050405020304" pitchFamily="18" charset="0"/>
              <a:cs typeface="Times New Roman" panose="02020603050405020304" pitchFamily="18" charset="0"/>
            </a:rPr>
            <a:t>png</a:t>
          </a:r>
          <a:r>
            <a:rPr lang="en-US" sz="1600" b="0" i="0" u="none" dirty="0">
              <a:latin typeface="Times New Roman" panose="02020603050405020304" pitchFamily="18" charset="0"/>
              <a:cs typeface="Times New Roman" panose="02020603050405020304" pitchFamily="18" charset="0"/>
            </a:rPr>
            <a:t> format files.</a:t>
          </a:r>
          <a:endParaRPr lang="en-US" sz="1600" dirty="0">
            <a:latin typeface="Times New Roman" panose="02020603050405020304" pitchFamily="18" charset="0"/>
            <a:cs typeface="Times New Roman" panose="02020603050405020304" pitchFamily="18" charset="0"/>
          </a:endParaRPr>
        </a:p>
      </dgm:t>
    </dgm:pt>
    <dgm:pt modelId="{558C1CA6-C703-46E7-9DE5-65404DCB04F7}" type="parTrans" cxnId="{804ACD02-CC40-4EAF-8F8A-956B7EB1AFE5}">
      <dgm:prSet/>
      <dgm:spPr/>
      <dgm:t>
        <a:bodyPr/>
        <a:lstStyle/>
        <a:p>
          <a:endParaRPr lang="en-US"/>
        </a:p>
      </dgm:t>
    </dgm:pt>
    <dgm:pt modelId="{6A3B8E2F-251D-454B-829B-A4436C099638}" type="sibTrans" cxnId="{804ACD02-CC40-4EAF-8F8A-956B7EB1AFE5}">
      <dgm:prSet/>
      <dgm:spPr/>
      <dgm:t>
        <a:bodyPr/>
        <a:lstStyle/>
        <a:p>
          <a:endParaRPr lang="en-US"/>
        </a:p>
      </dgm:t>
    </dgm:pt>
    <dgm:pt modelId="{3CB1DAEF-3760-48C7-8558-29EDBFD6212B}">
      <dgm:prSet custT="1"/>
      <dgm:spPr/>
      <dgm:t>
        <a:bodyPr/>
        <a:lstStyle/>
        <a:p>
          <a:r>
            <a:rPr lang="en-US" sz="1800" b="1" dirty="0">
              <a:latin typeface="Times New Roman" panose="02020603050405020304" pitchFamily="18" charset="0"/>
              <a:cs typeface="Times New Roman" panose="02020603050405020304" pitchFamily="18" charset="0"/>
            </a:rPr>
            <a:t>Simple Storage S3</a:t>
          </a:r>
          <a:r>
            <a:rPr lang="en-US" sz="1600" dirty="0">
              <a:latin typeface="Times New Roman" panose="02020603050405020304" pitchFamily="18" charset="0"/>
              <a:cs typeface="Times New Roman" panose="02020603050405020304" pitchFamily="18" charset="0"/>
            </a:rPr>
            <a:t> - </a:t>
          </a:r>
          <a:r>
            <a:rPr lang="en-US" sz="1600" b="0" i="0" u="none" dirty="0">
              <a:latin typeface="Times New Roman" panose="02020603050405020304" pitchFamily="18" charset="0"/>
              <a:cs typeface="Times New Roman" panose="02020603050405020304" pitchFamily="18" charset="0"/>
            </a:rPr>
            <a:t>stored the images by scraping the 311boston webpage using Python and Beautiful Soup library </a:t>
          </a:r>
          <a:endParaRPr lang="en-US" sz="1600" dirty="0">
            <a:latin typeface="Times New Roman" panose="02020603050405020304" pitchFamily="18" charset="0"/>
            <a:cs typeface="Times New Roman" panose="02020603050405020304" pitchFamily="18" charset="0"/>
          </a:endParaRPr>
        </a:p>
      </dgm:t>
    </dgm:pt>
    <dgm:pt modelId="{0D4F89B2-5FFC-4C80-9415-82F89F941969}" type="parTrans" cxnId="{D8E9102C-3D62-4E73-9EB3-C44314C07B7D}">
      <dgm:prSet/>
      <dgm:spPr/>
      <dgm:t>
        <a:bodyPr/>
        <a:lstStyle/>
        <a:p>
          <a:endParaRPr lang="en-US"/>
        </a:p>
      </dgm:t>
    </dgm:pt>
    <dgm:pt modelId="{414D1069-CA71-4446-96D5-1B9580C98F27}" type="sibTrans" cxnId="{D8E9102C-3D62-4E73-9EB3-C44314C07B7D}">
      <dgm:prSet/>
      <dgm:spPr/>
      <dgm:t>
        <a:bodyPr/>
        <a:lstStyle/>
        <a:p>
          <a:endParaRPr lang="en-US"/>
        </a:p>
      </dgm:t>
    </dgm:pt>
    <dgm:pt modelId="{2683E389-750F-49BA-9A27-B448D1A2829C}">
      <dgm:prSet custT="1"/>
      <dgm:spPr/>
      <dgm:t>
        <a:bodyPr/>
        <a:lstStyle/>
        <a:p>
          <a:r>
            <a:rPr lang="en-US" sz="1800" b="1" dirty="0">
              <a:latin typeface="Times New Roman" panose="02020603050405020304" pitchFamily="18" charset="0"/>
              <a:cs typeface="Times New Roman" panose="02020603050405020304" pitchFamily="18" charset="0"/>
            </a:rPr>
            <a:t>AWS </a:t>
          </a:r>
          <a:r>
            <a:rPr lang="en-US" sz="1800" b="1" dirty="0" err="1">
              <a:latin typeface="Times New Roman" panose="02020603050405020304" pitchFamily="18" charset="0"/>
              <a:cs typeface="Times New Roman" panose="02020603050405020304" pitchFamily="18" charset="0"/>
            </a:rPr>
            <a:t>Rekognition</a:t>
          </a:r>
          <a:r>
            <a:rPr lang="en-US" sz="1600" dirty="0">
              <a:latin typeface="Times New Roman" panose="02020603050405020304" pitchFamily="18" charset="0"/>
              <a:cs typeface="Times New Roman" panose="02020603050405020304" pitchFamily="18" charset="0"/>
            </a:rPr>
            <a:t> - U</a:t>
          </a:r>
          <a:r>
            <a:rPr lang="en-US" sz="1600" b="0" i="0" u="none" dirty="0">
              <a:latin typeface="Times New Roman" panose="02020603050405020304" pitchFamily="18" charset="0"/>
              <a:cs typeface="Times New Roman" panose="02020603050405020304" pitchFamily="18" charset="0"/>
            </a:rPr>
            <a:t>sed the API </a:t>
          </a:r>
          <a:r>
            <a:rPr lang="en-US" sz="1600" b="0" i="0" u="none" dirty="0" err="1">
              <a:latin typeface="Times New Roman" panose="02020603050405020304" pitchFamily="18" charset="0"/>
              <a:cs typeface="Times New Roman" panose="02020603050405020304" pitchFamily="18" charset="0"/>
            </a:rPr>
            <a:t>detect_label</a:t>
          </a:r>
          <a:r>
            <a:rPr lang="en-US" sz="1600" b="0" i="0" u="none" dirty="0">
              <a:latin typeface="Times New Roman" panose="02020603050405020304" pitchFamily="18" charset="0"/>
              <a:cs typeface="Times New Roman" panose="02020603050405020304" pitchFamily="18" charset="0"/>
            </a:rPr>
            <a:t>() and boto3 library which provides the AWS services functionality. We did run a loop via lambda function using Python to get the images from S3 and provide it as an input to </a:t>
          </a:r>
          <a:r>
            <a:rPr lang="en-US" sz="1600" b="0" i="0" u="none" dirty="0" err="1">
              <a:latin typeface="Times New Roman" panose="02020603050405020304" pitchFamily="18" charset="0"/>
              <a:cs typeface="Times New Roman" panose="02020603050405020304" pitchFamily="18" charset="0"/>
            </a:rPr>
            <a:t>Rekognition</a:t>
          </a:r>
          <a:endParaRPr lang="en-US" sz="1600" dirty="0">
            <a:latin typeface="Times New Roman" panose="02020603050405020304" pitchFamily="18" charset="0"/>
            <a:cs typeface="Times New Roman" panose="02020603050405020304" pitchFamily="18" charset="0"/>
          </a:endParaRPr>
        </a:p>
      </dgm:t>
    </dgm:pt>
    <dgm:pt modelId="{55AF73F8-49F0-4BF2-BEF1-D1D82C90B8F4}" type="parTrans" cxnId="{5189CF45-E9AE-4788-9927-E1D253544508}">
      <dgm:prSet/>
      <dgm:spPr/>
      <dgm:t>
        <a:bodyPr/>
        <a:lstStyle/>
        <a:p>
          <a:endParaRPr lang="en-US"/>
        </a:p>
      </dgm:t>
    </dgm:pt>
    <dgm:pt modelId="{7250EC52-E80B-45AF-830B-5BC379796B97}" type="sibTrans" cxnId="{5189CF45-E9AE-4788-9927-E1D253544508}">
      <dgm:prSet/>
      <dgm:spPr/>
      <dgm:t>
        <a:bodyPr/>
        <a:lstStyle/>
        <a:p>
          <a:endParaRPr lang="en-US"/>
        </a:p>
      </dgm:t>
    </dgm:pt>
    <dgm:pt modelId="{CD45B32D-3D27-4C59-A0DB-897D385B26FE}">
      <dgm:prSet custT="1"/>
      <dgm:spPr/>
      <dgm:t>
        <a:bodyPr/>
        <a:lstStyle/>
        <a:p>
          <a:r>
            <a:rPr lang="en-US" sz="1800" b="1" dirty="0" err="1">
              <a:latin typeface="Times New Roman" panose="02020603050405020304" pitchFamily="18" charset="0"/>
              <a:cs typeface="Times New Roman" panose="02020603050405020304" pitchFamily="18" charset="0"/>
            </a:rPr>
            <a:t>Quicksight</a:t>
          </a:r>
          <a:r>
            <a:rPr lang="en-US" sz="1600" dirty="0">
              <a:latin typeface="Times New Roman" panose="02020603050405020304" pitchFamily="18" charset="0"/>
              <a:cs typeface="Times New Roman" panose="02020603050405020304" pitchFamily="18" charset="0"/>
            </a:rPr>
            <a:t> – Uploaded the json/csv files and created visualizations to derive actionable insights</a:t>
          </a:r>
        </a:p>
      </dgm:t>
    </dgm:pt>
    <dgm:pt modelId="{296F1112-958F-40CE-87A5-190F46E7D576}" type="parTrans" cxnId="{A1EF9492-4A75-4F50-A920-53C3F9EBC723}">
      <dgm:prSet/>
      <dgm:spPr/>
      <dgm:t>
        <a:bodyPr/>
        <a:lstStyle/>
        <a:p>
          <a:endParaRPr lang="en-US"/>
        </a:p>
      </dgm:t>
    </dgm:pt>
    <dgm:pt modelId="{BF0C9F9D-E494-4DA8-82E5-60E90FF8B3F4}" type="sibTrans" cxnId="{A1EF9492-4A75-4F50-A920-53C3F9EBC723}">
      <dgm:prSet/>
      <dgm:spPr/>
      <dgm:t>
        <a:bodyPr/>
        <a:lstStyle/>
        <a:p>
          <a:endParaRPr lang="en-US"/>
        </a:p>
      </dgm:t>
    </dgm:pt>
    <dgm:pt modelId="{E43246AD-5DCC-4B77-B0EB-9F2FAB2B368C}" type="pres">
      <dgm:prSet presAssocID="{1E66D82B-F45F-4546-8B3B-9FBBDE4F8418}" presName="root" presStyleCnt="0">
        <dgm:presLayoutVars>
          <dgm:dir/>
          <dgm:resizeHandles val="exact"/>
        </dgm:presLayoutVars>
      </dgm:prSet>
      <dgm:spPr/>
    </dgm:pt>
    <dgm:pt modelId="{7341C780-8416-4B7D-8166-37782C850CED}" type="pres">
      <dgm:prSet presAssocID="{79C013F4-EAC6-40AB-BD5A-0FAB8FF2EB12}" presName="compNode" presStyleCnt="0"/>
      <dgm:spPr/>
    </dgm:pt>
    <dgm:pt modelId="{8A965253-D2EB-437A-A24F-9219C2D75241}" type="pres">
      <dgm:prSet presAssocID="{79C013F4-EAC6-40AB-BD5A-0FAB8FF2EB12}" presName="bgRect" presStyleLbl="bgShp" presStyleIdx="0" presStyleCnt="4"/>
      <dgm:spPr/>
    </dgm:pt>
    <dgm:pt modelId="{3EF9C207-0281-4DA3-8D8F-FECEB70D6258}" type="pres">
      <dgm:prSet presAssocID="{79C013F4-EAC6-40AB-BD5A-0FAB8FF2EB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1DD538B0-D442-40E8-8605-C7034E17A19C}" type="pres">
      <dgm:prSet presAssocID="{79C013F4-EAC6-40AB-BD5A-0FAB8FF2EB12}" presName="spaceRect" presStyleCnt="0"/>
      <dgm:spPr/>
    </dgm:pt>
    <dgm:pt modelId="{21971EDF-63F2-4784-A7EA-120C67BB5188}" type="pres">
      <dgm:prSet presAssocID="{79C013F4-EAC6-40AB-BD5A-0FAB8FF2EB12}" presName="parTx" presStyleLbl="revTx" presStyleIdx="0" presStyleCnt="4" custLinFactNeighborX="-4206" custLinFactNeighborY="-6208">
        <dgm:presLayoutVars>
          <dgm:chMax val="0"/>
          <dgm:chPref val="0"/>
        </dgm:presLayoutVars>
      </dgm:prSet>
      <dgm:spPr/>
    </dgm:pt>
    <dgm:pt modelId="{DCDE6319-B170-41A5-8997-AE0CA3B5CB90}" type="pres">
      <dgm:prSet presAssocID="{6A3B8E2F-251D-454B-829B-A4436C099638}" presName="sibTrans" presStyleCnt="0"/>
      <dgm:spPr/>
    </dgm:pt>
    <dgm:pt modelId="{D726E9DA-4CA7-487C-8F25-E820CE470825}" type="pres">
      <dgm:prSet presAssocID="{3CB1DAEF-3760-48C7-8558-29EDBFD6212B}" presName="compNode" presStyleCnt="0"/>
      <dgm:spPr/>
    </dgm:pt>
    <dgm:pt modelId="{BED371BA-AC1F-4F93-AD43-AC94E5492357}" type="pres">
      <dgm:prSet presAssocID="{3CB1DAEF-3760-48C7-8558-29EDBFD6212B}" presName="bgRect" presStyleLbl="bgShp" presStyleIdx="1" presStyleCnt="4" custLinFactNeighborX="-3357" custLinFactNeighborY="-6208"/>
      <dgm:spPr/>
    </dgm:pt>
    <dgm:pt modelId="{1074C997-C143-4DEF-B539-A57B5DCF8494}" type="pres">
      <dgm:prSet presAssocID="{3CB1DAEF-3760-48C7-8558-29EDBFD621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tocopier"/>
        </a:ext>
      </dgm:extLst>
    </dgm:pt>
    <dgm:pt modelId="{3CCC4BC7-2998-4AA1-B8F6-F33CB766679A}" type="pres">
      <dgm:prSet presAssocID="{3CB1DAEF-3760-48C7-8558-29EDBFD6212B}" presName="spaceRect" presStyleCnt="0"/>
      <dgm:spPr/>
    </dgm:pt>
    <dgm:pt modelId="{5DCC9CA8-CE1F-4963-A9B9-66A96D9AF610}" type="pres">
      <dgm:prSet presAssocID="{3CB1DAEF-3760-48C7-8558-29EDBFD6212B}" presName="parTx" presStyleLbl="revTx" presStyleIdx="1" presStyleCnt="4" custLinFactNeighborX="-4206" custLinFactNeighborY="-6011">
        <dgm:presLayoutVars>
          <dgm:chMax val="0"/>
          <dgm:chPref val="0"/>
        </dgm:presLayoutVars>
      </dgm:prSet>
      <dgm:spPr/>
    </dgm:pt>
    <dgm:pt modelId="{708783B6-8B24-4446-941E-29D9D211E032}" type="pres">
      <dgm:prSet presAssocID="{414D1069-CA71-4446-96D5-1B9580C98F27}" presName="sibTrans" presStyleCnt="0"/>
      <dgm:spPr/>
    </dgm:pt>
    <dgm:pt modelId="{81CBCC50-B05F-4252-84B8-6F044CE8573C}" type="pres">
      <dgm:prSet presAssocID="{2683E389-750F-49BA-9A27-B448D1A2829C}" presName="compNode" presStyleCnt="0"/>
      <dgm:spPr/>
    </dgm:pt>
    <dgm:pt modelId="{D23978D4-286D-407F-9B22-0CFE64A783CC}" type="pres">
      <dgm:prSet presAssocID="{2683E389-750F-49BA-9A27-B448D1A2829C}" presName="bgRect" presStyleLbl="bgShp" presStyleIdx="2" presStyleCnt="4"/>
      <dgm:spPr/>
    </dgm:pt>
    <dgm:pt modelId="{7FE52653-AB3C-4F7B-949E-EB4D85B90272}" type="pres">
      <dgm:prSet presAssocID="{2683E389-750F-49BA-9A27-B448D1A282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FBC13D44-98EA-4BF4-8CFF-CD0BDB0DB262}" type="pres">
      <dgm:prSet presAssocID="{2683E389-750F-49BA-9A27-B448D1A2829C}" presName="spaceRect" presStyleCnt="0"/>
      <dgm:spPr/>
    </dgm:pt>
    <dgm:pt modelId="{E4124A1E-E447-46CB-AC3C-E66BED7DF9C7}" type="pres">
      <dgm:prSet presAssocID="{2683E389-750F-49BA-9A27-B448D1A2829C}" presName="parTx" presStyleLbl="revTx" presStyleIdx="2" presStyleCnt="4" custLinFactNeighborX="-6368" custLinFactNeighborY="-855">
        <dgm:presLayoutVars>
          <dgm:chMax val="0"/>
          <dgm:chPref val="0"/>
        </dgm:presLayoutVars>
      </dgm:prSet>
      <dgm:spPr/>
    </dgm:pt>
    <dgm:pt modelId="{139B247D-98BC-45C2-8D80-DFB5E489BBDF}" type="pres">
      <dgm:prSet presAssocID="{7250EC52-E80B-45AF-830B-5BC379796B97}" presName="sibTrans" presStyleCnt="0"/>
      <dgm:spPr/>
    </dgm:pt>
    <dgm:pt modelId="{7722CE5E-9275-424B-8DF3-82109A6921DD}" type="pres">
      <dgm:prSet presAssocID="{CD45B32D-3D27-4C59-A0DB-897D385B26FE}" presName="compNode" presStyleCnt="0"/>
      <dgm:spPr/>
    </dgm:pt>
    <dgm:pt modelId="{3E8A1813-4520-4F0D-A38D-68E3636D6E61}" type="pres">
      <dgm:prSet presAssocID="{CD45B32D-3D27-4C59-A0DB-897D385B26FE}" presName="bgRect" presStyleLbl="bgShp" presStyleIdx="3" presStyleCnt="4" custLinFactNeighborX="149" custLinFactNeighborY="197"/>
      <dgm:spPr/>
    </dgm:pt>
    <dgm:pt modelId="{01A3C77F-CC8C-4ABF-AC3A-83F6AABA3856}" type="pres">
      <dgm:prSet presAssocID="{CD45B32D-3D27-4C59-A0DB-897D385B26F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ie chart"/>
        </a:ext>
      </dgm:extLst>
    </dgm:pt>
    <dgm:pt modelId="{EE042C24-01FF-4E08-856D-B77AB1B5DA24}" type="pres">
      <dgm:prSet presAssocID="{CD45B32D-3D27-4C59-A0DB-897D385B26FE}" presName="spaceRect" presStyleCnt="0"/>
      <dgm:spPr/>
    </dgm:pt>
    <dgm:pt modelId="{E9614CE0-DD1F-4BA7-84E9-10E9F41E3DC8}" type="pres">
      <dgm:prSet presAssocID="{CD45B32D-3D27-4C59-A0DB-897D385B26FE}" presName="parTx" presStyleLbl="revTx" presStyleIdx="3" presStyleCnt="4">
        <dgm:presLayoutVars>
          <dgm:chMax val="0"/>
          <dgm:chPref val="0"/>
        </dgm:presLayoutVars>
      </dgm:prSet>
      <dgm:spPr/>
    </dgm:pt>
  </dgm:ptLst>
  <dgm:cxnLst>
    <dgm:cxn modelId="{804ACD02-CC40-4EAF-8F8A-956B7EB1AFE5}" srcId="{1E66D82B-F45F-4546-8B3B-9FBBDE4F8418}" destId="{79C013F4-EAC6-40AB-BD5A-0FAB8FF2EB12}" srcOrd="0" destOrd="0" parTransId="{558C1CA6-C703-46E7-9DE5-65404DCB04F7}" sibTransId="{6A3B8E2F-251D-454B-829B-A4436C099638}"/>
    <dgm:cxn modelId="{19A31E13-2A77-472C-9177-4F5B50149367}" type="presOf" srcId="{79C013F4-EAC6-40AB-BD5A-0FAB8FF2EB12}" destId="{21971EDF-63F2-4784-A7EA-120C67BB5188}" srcOrd="0" destOrd="0" presId="urn:microsoft.com/office/officeart/2018/2/layout/IconVerticalSolidList"/>
    <dgm:cxn modelId="{D8E9102C-3D62-4E73-9EB3-C44314C07B7D}" srcId="{1E66D82B-F45F-4546-8B3B-9FBBDE4F8418}" destId="{3CB1DAEF-3760-48C7-8558-29EDBFD6212B}" srcOrd="1" destOrd="0" parTransId="{0D4F89B2-5FFC-4C80-9415-82F89F941969}" sibTransId="{414D1069-CA71-4446-96D5-1B9580C98F27}"/>
    <dgm:cxn modelId="{5A392D42-791A-4FD4-8C97-AC2C2EA4B01A}" type="presOf" srcId="{CD45B32D-3D27-4C59-A0DB-897D385B26FE}" destId="{E9614CE0-DD1F-4BA7-84E9-10E9F41E3DC8}" srcOrd="0" destOrd="0" presId="urn:microsoft.com/office/officeart/2018/2/layout/IconVerticalSolidList"/>
    <dgm:cxn modelId="{5189CF45-E9AE-4788-9927-E1D253544508}" srcId="{1E66D82B-F45F-4546-8B3B-9FBBDE4F8418}" destId="{2683E389-750F-49BA-9A27-B448D1A2829C}" srcOrd="2" destOrd="0" parTransId="{55AF73F8-49F0-4BF2-BEF1-D1D82C90B8F4}" sibTransId="{7250EC52-E80B-45AF-830B-5BC379796B97}"/>
    <dgm:cxn modelId="{58A6FD51-7624-415D-8B6B-1673FDE19CCC}" type="presOf" srcId="{2683E389-750F-49BA-9A27-B448D1A2829C}" destId="{E4124A1E-E447-46CB-AC3C-E66BED7DF9C7}" srcOrd="0" destOrd="0" presId="urn:microsoft.com/office/officeart/2018/2/layout/IconVerticalSolidList"/>
    <dgm:cxn modelId="{A1EF9492-4A75-4F50-A920-53C3F9EBC723}" srcId="{1E66D82B-F45F-4546-8B3B-9FBBDE4F8418}" destId="{CD45B32D-3D27-4C59-A0DB-897D385B26FE}" srcOrd="3" destOrd="0" parTransId="{296F1112-958F-40CE-87A5-190F46E7D576}" sibTransId="{BF0C9F9D-E494-4DA8-82E5-60E90FF8B3F4}"/>
    <dgm:cxn modelId="{A1E3F1C1-B0CF-4FEC-99DC-41DD18DFA2BD}" type="presOf" srcId="{1E66D82B-F45F-4546-8B3B-9FBBDE4F8418}" destId="{E43246AD-5DCC-4B77-B0EB-9F2FAB2B368C}" srcOrd="0" destOrd="0" presId="urn:microsoft.com/office/officeart/2018/2/layout/IconVerticalSolidList"/>
    <dgm:cxn modelId="{45199CCD-DB19-425F-BF70-5BE50D16DDF3}" type="presOf" srcId="{3CB1DAEF-3760-48C7-8558-29EDBFD6212B}" destId="{5DCC9CA8-CE1F-4963-A9B9-66A96D9AF610}" srcOrd="0" destOrd="0" presId="urn:microsoft.com/office/officeart/2018/2/layout/IconVerticalSolidList"/>
    <dgm:cxn modelId="{AAC57566-723C-4B2C-9AE6-594FBDB40882}" type="presParOf" srcId="{E43246AD-5DCC-4B77-B0EB-9F2FAB2B368C}" destId="{7341C780-8416-4B7D-8166-37782C850CED}" srcOrd="0" destOrd="0" presId="urn:microsoft.com/office/officeart/2018/2/layout/IconVerticalSolidList"/>
    <dgm:cxn modelId="{977E787F-0A9E-4E54-B0EA-F5070791B15A}" type="presParOf" srcId="{7341C780-8416-4B7D-8166-37782C850CED}" destId="{8A965253-D2EB-437A-A24F-9219C2D75241}" srcOrd="0" destOrd="0" presId="urn:microsoft.com/office/officeart/2018/2/layout/IconVerticalSolidList"/>
    <dgm:cxn modelId="{31C45C05-C106-4727-B762-99E9474BB69F}" type="presParOf" srcId="{7341C780-8416-4B7D-8166-37782C850CED}" destId="{3EF9C207-0281-4DA3-8D8F-FECEB70D6258}" srcOrd="1" destOrd="0" presId="urn:microsoft.com/office/officeart/2018/2/layout/IconVerticalSolidList"/>
    <dgm:cxn modelId="{BB2FD0D9-60A0-46F8-AC8D-811A4C7DEE74}" type="presParOf" srcId="{7341C780-8416-4B7D-8166-37782C850CED}" destId="{1DD538B0-D442-40E8-8605-C7034E17A19C}" srcOrd="2" destOrd="0" presId="urn:microsoft.com/office/officeart/2018/2/layout/IconVerticalSolidList"/>
    <dgm:cxn modelId="{D82D950E-529C-4F5E-9C2B-6EA7EE7EB82D}" type="presParOf" srcId="{7341C780-8416-4B7D-8166-37782C850CED}" destId="{21971EDF-63F2-4784-A7EA-120C67BB5188}" srcOrd="3" destOrd="0" presId="urn:microsoft.com/office/officeart/2018/2/layout/IconVerticalSolidList"/>
    <dgm:cxn modelId="{5D89A912-1641-49B2-A94B-038008FBD994}" type="presParOf" srcId="{E43246AD-5DCC-4B77-B0EB-9F2FAB2B368C}" destId="{DCDE6319-B170-41A5-8997-AE0CA3B5CB90}" srcOrd="1" destOrd="0" presId="urn:microsoft.com/office/officeart/2018/2/layout/IconVerticalSolidList"/>
    <dgm:cxn modelId="{FD6519F2-3EB8-41D5-8D51-13DB222D2501}" type="presParOf" srcId="{E43246AD-5DCC-4B77-B0EB-9F2FAB2B368C}" destId="{D726E9DA-4CA7-487C-8F25-E820CE470825}" srcOrd="2" destOrd="0" presId="urn:microsoft.com/office/officeart/2018/2/layout/IconVerticalSolidList"/>
    <dgm:cxn modelId="{A9575505-509A-40A4-A7AA-99648C8945AA}" type="presParOf" srcId="{D726E9DA-4CA7-487C-8F25-E820CE470825}" destId="{BED371BA-AC1F-4F93-AD43-AC94E5492357}" srcOrd="0" destOrd="0" presId="urn:microsoft.com/office/officeart/2018/2/layout/IconVerticalSolidList"/>
    <dgm:cxn modelId="{0C54956A-2AD7-4F74-AF1B-FB562000466F}" type="presParOf" srcId="{D726E9DA-4CA7-487C-8F25-E820CE470825}" destId="{1074C997-C143-4DEF-B539-A57B5DCF8494}" srcOrd="1" destOrd="0" presId="urn:microsoft.com/office/officeart/2018/2/layout/IconVerticalSolidList"/>
    <dgm:cxn modelId="{BE9ED45F-3B45-4C00-B251-DA1BC5271914}" type="presParOf" srcId="{D726E9DA-4CA7-487C-8F25-E820CE470825}" destId="{3CCC4BC7-2998-4AA1-B8F6-F33CB766679A}" srcOrd="2" destOrd="0" presId="urn:microsoft.com/office/officeart/2018/2/layout/IconVerticalSolidList"/>
    <dgm:cxn modelId="{ADA984AE-38EF-4C09-8A43-0D0B1A7F81BD}" type="presParOf" srcId="{D726E9DA-4CA7-487C-8F25-E820CE470825}" destId="{5DCC9CA8-CE1F-4963-A9B9-66A96D9AF610}" srcOrd="3" destOrd="0" presId="urn:microsoft.com/office/officeart/2018/2/layout/IconVerticalSolidList"/>
    <dgm:cxn modelId="{8A646DD7-6401-4318-B5B0-1E20D321C73F}" type="presParOf" srcId="{E43246AD-5DCC-4B77-B0EB-9F2FAB2B368C}" destId="{708783B6-8B24-4446-941E-29D9D211E032}" srcOrd="3" destOrd="0" presId="urn:microsoft.com/office/officeart/2018/2/layout/IconVerticalSolidList"/>
    <dgm:cxn modelId="{0BF565DF-43FD-4BDD-B0DE-DCAFD41A674A}" type="presParOf" srcId="{E43246AD-5DCC-4B77-B0EB-9F2FAB2B368C}" destId="{81CBCC50-B05F-4252-84B8-6F044CE8573C}" srcOrd="4" destOrd="0" presId="urn:microsoft.com/office/officeart/2018/2/layout/IconVerticalSolidList"/>
    <dgm:cxn modelId="{398CA13A-C56C-4722-960F-B5E8615B3600}" type="presParOf" srcId="{81CBCC50-B05F-4252-84B8-6F044CE8573C}" destId="{D23978D4-286D-407F-9B22-0CFE64A783CC}" srcOrd="0" destOrd="0" presId="urn:microsoft.com/office/officeart/2018/2/layout/IconVerticalSolidList"/>
    <dgm:cxn modelId="{D401A05A-1372-461C-BDE2-4D94760F9528}" type="presParOf" srcId="{81CBCC50-B05F-4252-84B8-6F044CE8573C}" destId="{7FE52653-AB3C-4F7B-949E-EB4D85B90272}" srcOrd="1" destOrd="0" presId="urn:microsoft.com/office/officeart/2018/2/layout/IconVerticalSolidList"/>
    <dgm:cxn modelId="{0A3A2F0B-0087-4D58-9B4F-6B50F52B89A8}" type="presParOf" srcId="{81CBCC50-B05F-4252-84B8-6F044CE8573C}" destId="{FBC13D44-98EA-4BF4-8CFF-CD0BDB0DB262}" srcOrd="2" destOrd="0" presId="urn:microsoft.com/office/officeart/2018/2/layout/IconVerticalSolidList"/>
    <dgm:cxn modelId="{8EAC3902-CFF7-4521-9735-D3CBD23FC86E}" type="presParOf" srcId="{81CBCC50-B05F-4252-84B8-6F044CE8573C}" destId="{E4124A1E-E447-46CB-AC3C-E66BED7DF9C7}" srcOrd="3" destOrd="0" presId="urn:microsoft.com/office/officeart/2018/2/layout/IconVerticalSolidList"/>
    <dgm:cxn modelId="{295C6D1A-6030-4027-9754-CF8EEB5727D4}" type="presParOf" srcId="{E43246AD-5DCC-4B77-B0EB-9F2FAB2B368C}" destId="{139B247D-98BC-45C2-8D80-DFB5E489BBDF}" srcOrd="5" destOrd="0" presId="urn:microsoft.com/office/officeart/2018/2/layout/IconVerticalSolidList"/>
    <dgm:cxn modelId="{62BB8292-8D19-40C4-84AD-AA5865F0A0A3}" type="presParOf" srcId="{E43246AD-5DCC-4B77-B0EB-9F2FAB2B368C}" destId="{7722CE5E-9275-424B-8DF3-82109A6921DD}" srcOrd="6" destOrd="0" presId="urn:microsoft.com/office/officeart/2018/2/layout/IconVerticalSolidList"/>
    <dgm:cxn modelId="{5F60AB6B-A7AA-46D0-B76B-FECC4EC26EB3}" type="presParOf" srcId="{7722CE5E-9275-424B-8DF3-82109A6921DD}" destId="{3E8A1813-4520-4F0D-A38D-68E3636D6E61}" srcOrd="0" destOrd="0" presId="urn:microsoft.com/office/officeart/2018/2/layout/IconVerticalSolidList"/>
    <dgm:cxn modelId="{C22FB8BE-3F99-4B8F-82F3-7749AF38BBA3}" type="presParOf" srcId="{7722CE5E-9275-424B-8DF3-82109A6921DD}" destId="{01A3C77F-CC8C-4ABF-AC3A-83F6AABA3856}" srcOrd="1" destOrd="0" presId="urn:microsoft.com/office/officeart/2018/2/layout/IconVerticalSolidList"/>
    <dgm:cxn modelId="{F8577F4E-3D69-4B73-944C-74C327B37E2A}" type="presParOf" srcId="{7722CE5E-9275-424B-8DF3-82109A6921DD}" destId="{EE042C24-01FF-4E08-856D-B77AB1B5DA24}" srcOrd="2" destOrd="0" presId="urn:microsoft.com/office/officeart/2018/2/layout/IconVerticalSolidList"/>
    <dgm:cxn modelId="{699B5B0A-8280-436B-95A6-1DE17DCC0B65}" type="presParOf" srcId="{7722CE5E-9275-424B-8DF3-82109A6921DD}" destId="{E9614CE0-DD1F-4BA7-84E9-10E9F41E3DC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6A4835-D699-4B3D-BB83-B0C0AF88292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A763D9-A732-46FE-BFE4-716AE083C182}">
      <dgm:prSet/>
      <dgm:spPr/>
      <dgm:t>
        <a:bodyPr/>
        <a:lstStyle/>
        <a:p>
          <a:endParaRPr lang="en-US" dirty="0"/>
        </a:p>
      </dgm:t>
    </dgm:pt>
    <dgm:pt modelId="{792C5A7E-89FC-40F3-94AD-ED70F1C33340}" type="parTrans" cxnId="{F65E2A6A-C57D-46D6-9955-5180A7D0820A}">
      <dgm:prSet/>
      <dgm:spPr/>
      <dgm:t>
        <a:bodyPr/>
        <a:lstStyle/>
        <a:p>
          <a:endParaRPr lang="en-US"/>
        </a:p>
      </dgm:t>
    </dgm:pt>
    <dgm:pt modelId="{335AD4F1-1043-4B1D-BB95-0EBDFE64BC99}" type="sibTrans" cxnId="{F65E2A6A-C57D-46D6-9955-5180A7D0820A}">
      <dgm:prSet/>
      <dgm:spPr/>
      <dgm:t>
        <a:bodyPr/>
        <a:lstStyle/>
        <a:p>
          <a:endParaRPr lang="en-US"/>
        </a:p>
      </dgm:t>
    </dgm:pt>
    <dgm:pt modelId="{4B3963FF-AB46-480F-9F32-D7643505F086}">
      <dgm:prSet/>
      <dgm:spPr/>
      <dgm:t>
        <a:bodyPr/>
        <a:lstStyle/>
        <a:p>
          <a:endParaRPr lang="en-US" dirty="0"/>
        </a:p>
      </dgm:t>
    </dgm:pt>
    <dgm:pt modelId="{49AA5AF7-F6B0-4E94-B792-993D83E3ED78}" type="parTrans" cxnId="{00EE777A-F32F-49D3-88F6-844491A1262D}">
      <dgm:prSet/>
      <dgm:spPr/>
      <dgm:t>
        <a:bodyPr/>
        <a:lstStyle/>
        <a:p>
          <a:endParaRPr lang="en-US"/>
        </a:p>
      </dgm:t>
    </dgm:pt>
    <dgm:pt modelId="{A03612A4-64FA-46DD-8E21-D2461D1CBB6A}" type="sibTrans" cxnId="{00EE777A-F32F-49D3-88F6-844491A1262D}">
      <dgm:prSet/>
      <dgm:spPr/>
      <dgm:t>
        <a:bodyPr/>
        <a:lstStyle/>
        <a:p>
          <a:endParaRPr lang="en-US"/>
        </a:p>
      </dgm:t>
    </dgm:pt>
    <dgm:pt modelId="{6F1B9270-9EE1-4B58-BC0A-E0521CD13DE4}">
      <dgm:prSet/>
      <dgm:spPr/>
      <dgm:t>
        <a:bodyPr/>
        <a:lstStyle/>
        <a:p>
          <a:endParaRPr lang="en-US" dirty="0"/>
        </a:p>
      </dgm:t>
    </dgm:pt>
    <dgm:pt modelId="{67829B41-2AF0-48F6-9EAD-3BB3B3744DFE}" type="parTrans" cxnId="{AE893B29-5BF0-4A0B-8727-9C9E0CEE20D5}">
      <dgm:prSet/>
      <dgm:spPr/>
      <dgm:t>
        <a:bodyPr/>
        <a:lstStyle/>
        <a:p>
          <a:endParaRPr lang="en-US"/>
        </a:p>
      </dgm:t>
    </dgm:pt>
    <dgm:pt modelId="{A5F52940-866D-4798-8261-6C171B8228AF}" type="sibTrans" cxnId="{AE893B29-5BF0-4A0B-8727-9C9E0CEE20D5}">
      <dgm:prSet/>
      <dgm:spPr/>
      <dgm:t>
        <a:bodyPr/>
        <a:lstStyle/>
        <a:p>
          <a:endParaRPr lang="en-US"/>
        </a:p>
      </dgm:t>
    </dgm:pt>
    <dgm:pt modelId="{F7B680B1-F69C-4C44-8819-C5DB2921D3BF}" type="pres">
      <dgm:prSet presAssocID="{196A4835-D699-4B3D-BB83-B0C0AF882922}" presName="root" presStyleCnt="0">
        <dgm:presLayoutVars>
          <dgm:dir/>
          <dgm:resizeHandles val="exact"/>
        </dgm:presLayoutVars>
      </dgm:prSet>
      <dgm:spPr/>
    </dgm:pt>
    <dgm:pt modelId="{C63B8DAA-2BA1-456B-ABF1-7ECABD483E05}" type="pres">
      <dgm:prSet presAssocID="{C1A763D9-A732-46FE-BFE4-716AE083C182}" presName="compNode" presStyleCnt="0"/>
      <dgm:spPr/>
    </dgm:pt>
    <dgm:pt modelId="{2E5D6E2B-BC8D-418C-B22B-8C7AFE162669}" type="pres">
      <dgm:prSet presAssocID="{C1A763D9-A732-46FE-BFE4-716AE083C182}" presName="bgRect" presStyleLbl="bgShp" presStyleIdx="0" presStyleCnt="3" custLinFactNeighborX="66" custLinFactNeighborY="-1889"/>
      <dgm:spPr/>
    </dgm:pt>
    <dgm:pt modelId="{FA1F4D02-2632-4C94-B004-B1B5CA545F18}" type="pres">
      <dgm:prSet presAssocID="{C1A763D9-A732-46FE-BFE4-716AE083C1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2EB718CA-16C4-4829-87C6-331E61FDA8C9}" type="pres">
      <dgm:prSet presAssocID="{C1A763D9-A732-46FE-BFE4-716AE083C182}" presName="spaceRect" presStyleCnt="0"/>
      <dgm:spPr/>
    </dgm:pt>
    <dgm:pt modelId="{830D3A07-410D-4E6A-9A78-7097313AD74A}" type="pres">
      <dgm:prSet presAssocID="{C1A763D9-A732-46FE-BFE4-716AE083C182}" presName="parTx" presStyleLbl="revTx" presStyleIdx="0" presStyleCnt="3">
        <dgm:presLayoutVars>
          <dgm:chMax val="0"/>
          <dgm:chPref val="0"/>
        </dgm:presLayoutVars>
      </dgm:prSet>
      <dgm:spPr/>
    </dgm:pt>
    <dgm:pt modelId="{BC8823BE-12D5-4331-AD3B-FFAAB4361251}" type="pres">
      <dgm:prSet presAssocID="{335AD4F1-1043-4B1D-BB95-0EBDFE64BC99}" presName="sibTrans" presStyleCnt="0"/>
      <dgm:spPr/>
    </dgm:pt>
    <dgm:pt modelId="{9EF1DFFD-443E-4689-8645-D436560FF53B}" type="pres">
      <dgm:prSet presAssocID="{4B3963FF-AB46-480F-9F32-D7643505F086}" presName="compNode" presStyleCnt="0"/>
      <dgm:spPr/>
    </dgm:pt>
    <dgm:pt modelId="{B882C026-FF48-4C15-B9AC-CA6663FAA3E4}" type="pres">
      <dgm:prSet presAssocID="{4B3963FF-AB46-480F-9F32-D7643505F086}" presName="bgRect" presStyleLbl="bgShp" presStyleIdx="1" presStyleCnt="3"/>
      <dgm:spPr/>
    </dgm:pt>
    <dgm:pt modelId="{354353A7-3601-45CF-99B8-D00A7ECBEFDB}" type="pres">
      <dgm:prSet presAssocID="{4B3963FF-AB46-480F-9F32-D7643505F08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7B9553D2-D77C-4B88-8C68-5FE0C29CEDF9}" type="pres">
      <dgm:prSet presAssocID="{4B3963FF-AB46-480F-9F32-D7643505F086}" presName="spaceRect" presStyleCnt="0"/>
      <dgm:spPr/>
    </dgm:pt>
    <dgm:pt modelId="{A4C6870F-47BA-4623-93A0-9B397419EDDB}" type="pres">
      <dgm:prSet presAssocID="{4B3963FF-AB46-480F-9F32-D7643505F086}" presName="parTx" presStyleLbl="revTx" presStyleIdx="1" presStyleCnt="3">
        <dgm:presLayoutVars>
          <dgm:chMax val="0"/>
          <dgm:chPref val="0"/>
        </dgm:presLayoutVars>
      </dgm:prSet>
      <dgm:spPr/>
    </dgm:pt>
    <dgm:pt modelId="{18D7F15C-3691-4BAB-93DB-79F34B2DC735}" type="pres">
      <dgm:prSet presAssocID="{A03612A4-64FA-46DD-8E21-D2461D1CBB6A}" presName="sibTrans" presStyleCnt="0"/>
      <dgm:spPr/>
    </dgm:pt>
    <dgm:pt modelId="{732B3BA7-53CB-4B42-8F60-5427C4719B2D}" type="pres">
      <dgm:prSet presAssocID="{6F1B9270-9EE1-4B58-BC0A-E0521CD13DE4}" presName="compNode" presStyleCnt="0"/>
      <dgm:spPr/>
    </dgm:pt>
    <dgm:pt modelId="{44B4E7B1-2727-43D3-90BE-AEBD37ECC07F}" type="pres">
      <dgm:prSet presAssocID="{6F1B9270-9EE1-4B58-BC0A-E0521CD13DE4}" presName="bgRect" presStyleLbl="bgShp" presStyleIdx="2" presStyleCnt="3"/>
      <dgm:spPr/>
    </dgm:pt>
    <dgm:pt modelId="{32E487BC-B490-4A01-981B-6E0CCF9DEB7E}" type="pres">
      <dgm:prSet presAssocID="{6F1B9270-9EE1-4B58-BC0A-E0521CD13D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6EDC3A65-DC6C-4419-8577-8DB6DF6F350A}" type="pres">
      <dgm:prSet presAssocID="{6F1B9270-9EE1-4B58-BC0A-E0521CD13DE4}" presName="spaceRect" presStyleCnt="0"/>
      <dgm:spPr/>
    </dgm:pt>
    <dgm:pt modelId="{8DF3BDA2-A39D-47A7-94A0-3703D6452D71}" type="pres">
      <dgm:prSet presAssocID="{6F1B9270-9EE1-4B58-BC0A-E0521CD13DE4}" presName="parTx" presStyleLbl="revTx" presStyleIdx="2" presStyleCnt="3">
        <dgm:presLayoutVars>
          <dgm:chMax val="0"/>
          <dgm:chPref val="0"/>
        </dgm:presLayoutVars>
      </dgm:prSet>
      <dgm:spPr/>
    </dgm:pt>
  </dgm:ptLst>
  <dgm:cxnLst>
    <dgm:cxn modelId="{251E2414-64C5-4606-B5EF-C7A2A2A1079B}" type="presOf" srcId="{196A4835-D699-4B3D-BB83-B0C0AF882922}" destId="{F7B680B1-F69C-4C44-8819-C5DB2921D3BF}" srcOrd="0" destOrd="0" presId="urn:microsoft.com/office/officeart/2018/2/layout/IconVerticalSolidList"/>
    <dgm:cxn modelId="{AE893B29-5BF0-4A0B-8727-9C9E0CEE20D5}" srcId="{196A4835-D699-4B3D-BB83-B0C0AF882922}" destId="{6F1B9270-9EE1-4B58-BC0A-E0521CD13DE4}" srcOrd="2" destOrd="0" parTransId="{67829B41-2AF0-48F6-9EAD-3BB3B3744DFE}" sibTransId="{A5F52940-866D-4798-8261-6C171B8228AF}"/>
    <dgm:cxn modelId="{F65E2A6A-C57D-46D6-9955-5180A7D0820A}" srcId="{196A4835-D699-4B3D-BB83-B0C0AF882922}" destId="{C1A763D9-A732-46FE-BFE4-716AE083C182}" srcOrd="0" destOrd="0" parTransId="{792C5A7E-89FC-40F3-94AD-ED70F1C33340}" sibTransId="{335AD4F1-1043-4B1D-BB95-0EBDFE64BC99}"/>
    <dgm:cxn modelId="{3C110F6C-6241-44EE-A8E4-A7D8DBB8129A}" type="presOf" srcId="{C1A763D9-A732-46FE-BFE4-716AE083C182}" destId="{830D3A07-410D-4E6A-9A78-7097313AD74A}" srcOrd="0" destOrd="0" presId="urn:microsoft.com/office/officeart/2018/2/layout/IconVerticalSolidList"/>
    <dgm:cxn modelId="{00EE777A-F32F-49D3-88F6-844491A1262D}" srcId="{196A4835-D699-4B3D-BB83-B0C0AF882922}" destId="{4B3963FF-AB46-480F-9F32-D7643505F086}" srcOrd="1" destOrd="0" parTransId="{49AA5AF7-F6B0-4E94-B792-993D83E3ED78}" sibTransId="{A03612A4-64FA-46DD-8E21-D2461D1CBB6A}"/>
    <dgm:cxn modelId="{22526482-C87C-4813-9D5E-728A033F70CE}" type="presOf" srcId="{4B3963FF-AB46-480F-9F32-D7643505F086}" destId="{A4C6870F-47BA-4623-93A0-9B397419EDDB}" srcOrd="0" destOrd="0" presId="urn:microsoft.com/office/officeart/2018/2/layout/IconVerticalSolidList"/>
    <dgm:cxn modelId="{899CB9D2-C5C4-464F-927C-78C09EF7E933}" type="presOf" srcId="{6F1B9270-9EE1-4B58-BC0A-E0521CD13DE4}" destId="{8DF3BDA2-A39D-47A7-94A0-3703D6452D71}" srcOrd="0" destOrd="0" presId="urn:microsoft.com/office/officeart/2018/2/layout/IconVerticalSolidList"/>
    <dgm:cxn modelId="{05CCEE77-8CDE-4500-9CE3-F0CA8ADA5954}" type="presParOf" srcId="{F7B680B1-F69C-4C44-8819-C5DB2921D3BF}" destId="{C63B8DAA-2BA1-456B-ABF1-7ECABD483E05}" srcOrd="0" destOrd="0" presId="urn:microsoft.com/office/officeart/2018/2/layout/IconVerticalSolidList"/>
    <dgm:cxn modelId="{5B1BDADD-F971-4F84-AA22-1A51787294FB}" type="presParOf" srcId="{C63B8DAA-2BA1-456B-ABF1-7ECABD483E05}" destId="{2E5D6E2B-BC8D-418C-B22B-8C7AFE162669}" srcOrd="0" destOrd="0" presId="urn:microsoft.com/office/officeart/2018/2/layout/IconVerticalSolidList"/>
    <dgm:cxn modelId="{B549BF3A-B111-4A73-B853-AE55C92E3B8A}" type="presParOf" srcId="{C63B8DAA-2BA1-456B-ABF1-7ECABD483E05}" destId="{FA1F4D02-2632-4C94-B004-B1B5CA545F18}" srcOrd="1" destOrd="0" presId="urn:microsoft.com/office/officeart/2018/2/layout/IconVerticalSolidList"/>
    <dgm:cxn modelId="{054A3837-D100-4F39-A2EB-7E028AAD334D}" type="presParOf" srcId="{C63B8DAA-2BA1-456B-ABF1-7ECABD483E05}" destId="{2EB718CA-16C4-4829-87C6-331E61FDA8C9}" srcOrd="2" destOrd="0" presId="urn:microsoft.com/office/officeart/2018/2/layout/IconVerticalSolidList"/>
    <dgm:cxn modelId="{59AAF66E-6D98-4BB8-84A9-E6E58001D766}" type="presParOf" srcId="{C63B8DAA-2BA1-456B-ABF1-7ECABD483E05}" destId="{830D3A07-410D-4E6A-9A78-7097313AD74A}" srcOrd="3" destOrd="0" presId="urn:microsoft.com/office/officeart/2018/2/layout/IconVerticalSolidList"/>
    <dgm:cxn modelId="{DCA64BDE-9AB9-40F9-938F-F1448741D535}" type="presParOf" srcId="{F7B680B1-F69C-4C44-8819-C5DB2921D3BF}" destId="{BC8823BE-12D5-4331-AD3B-FFAAB4361251}" srcOrd="1" destOrd="0" presId="urn:microsoft.com/office/officeart/2018/2/layout/IconVerticalSolidList"/>
    <dgm:cxn modelId="{DE1A9AF5-972B-45A9-9F46-914E68CD52AC}" type="presParOf" srcId="{F7B680B1-F69C-4C44-8819-C5DB2921D3BF}" destId="{9EF1DFFD-443E-4689-8645-D436560FF53B}" srcOrd="2" destOrd="0" presId="urn:microsoft.com/office/officeart/2018/2/layout/IconVerticalSolidList"/>
    <dgm:cxn modelId="{00E2DDBF-F12A-4ABE-8588-A74BF52A6929}" type="presParOf" srcId="{9EF1DFFD-443E-4689-8645-D436560FF53B}" destId="{B882C026-FF48-4C15-B9AC-CA6663FAA3E4}" srcOrd="0" destOrd="0" presId="urn:microsoft.com/office/officeart/2018/2/layout/IconVerticalSolidList"/>
    <dgm:cxn modelId="{9336A3F8-49C1-4DB3-BD0D-AAEB92023F18}" type="presParOf" srcId="{9EF1DFFD-443E-4689-8645-D436560FF53B}" destId="{354353A7-3601-45CF-99B8-D00A7ECBEFDB}" srcOrd="1" destOrd="0" presId="urn:microsoft.com/office/officeart/2018/2/layout/IconVerticalSolidList"/>
    <dgm:cxn modelId="{AC0EBE5F-BB84-4D9A-A394-DA7FB3FCEAA9}" type="presParOf" srcId="{9EF1DFFD-443E-4689-8645-D436560FF53B}" destId="{7B9553D2-D77C-4B88-8C68-5FE0C29CEDF9}" srcOrd="2" destOrd="0" presId="urn:microsoft.com/office/officeart/2018/2/layout/IconVerticalSolidList"/>
    <dgm:cxn modelId="{9F16E709-2599-43E7-98B1-B0EACC6146F0}" type="presParOf" srcId="{9EF1DFFD-443E-4689-8645-D436560FF53B}" destId="{A4C6870F-47BA-4623-93A0-9B397419EDDB}" srcOrd="3" destOrd="0" presId="urn:microsoft.com/office/officeart/2018/2/layout/IconVerticalSolidList"/>
    <dgm:cxn modelId="{DA064EE3-B6C7-4DE0-AD35-35310C754AF8}" type="presParOf" srcId="{F7B680B1-F69C-4C44-8819-C5DB2921D3BF}" destId="{18D7F15C-3691-4BAB-93DB-79F34B2DC735}" srcOrd="3" destOrd="0" presId="urn:microsoft.com/office/officeart/2018/2/layout/IconVerticalSolidList"/>
    <dgm:cxn modelId="{9CB1B14D-CAD3-4DC4-8137-B359CC35D8EF}" type="presParOf" srcId="{F7B680B1-F69C-4C44-8819-C5DB2921D3BF}" destId="{732B3BA7-53CB-4B42-8F60-5427C4719B2D}" srcOrd="4" destOrd="0" presId="urn:microsoft.com/office/officeart/2018/2/layout/IconVerticalSolidList"/>
    <dgm:cxn modelId="{7633B7AB-C2D5-45CB-AF73-0164EF6623CB}" type="presParOf" srcId="{732B3BA7-53CB-4B42-8F60-5427C4719B2D}" destId="{44B4E7B1-2727-43D3-90BE-AEBD37ECC07F}" srcOrd="0" destOrd="0" presId="urn:microsoft.com/office/officeart/2018/2/layout/IconVerticalSolidList"/>
    <dgm:cxn modelId="{A948B511-066A-44E8-98FD-E0F07C2844E6}" type="presParOf" srcId="{732B3BA7-53CB-4B42-8F60-5427C4719B2D}" destId="{32E487BC-B490-4A01-981B-6E0CCF9DEB7E}" srcOrd="1" destOrd="0" presId="urn:microsoft.com/office/officeart/2018/2/layout/IconVerticalSolidList"/>
    <dgm:cxn modelId="{9EFFB78B-9FC1-477E-A2E0-FC0D67943C4F}" type="presParOf" srcId="{732B3BA7-53CB-4B42-8F60-5427C4719B2D}" destId="{6EDC3A65-DC6C-4419-8577-8DB6DF6F350A}" srcOrd="2" destOrd="0" presId="urn:microsoft.com/office/officeart/2018/2/layout/IconVerticalSolidList"/>
    <dgm:cxn modelId="{75E54EAD-6203-486C-AFBF-F4027C8B6EB4}" type="presParOf" srcId="{732B3BA7-53CB-4B42-8F60-5427C4719B2D}" destId="{8DF3BDA2-A39D-47A7-94A0-3703D6452D7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65253-D2EB-437A-A24F-9219C2D75241}">
      <dsp:nvSpPr>
        <dsp:cNvPr id="0" name=""/>
        <dsp:cNvSpPr/>
      </dsp:nvSpPr>
      <dsp:spPr>
        <a:xfrm>
          <a:off x="0" y="2344"/>
          <a:ext cx="6797675"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9C207-0281-4DA3-8D8F-FECEB70D6258}">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971EDF-63F2-4784-A7EA-120C67BB5188}">
      <dsp:nvSpPr>
        <dsp:cNvPr id="0" name=""/>
        <dsp:cNvSpPr/>
      </dsp:nvSpPr>
      <dsp:spPr>
        <a:xfrm>
          <a:off x="1144505" y="0"/>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AWS Lambda </a:t>
          </a:r>
          <a:r>
            <a:rPr lang="en-US" sz="1600" kern="1200" dirty="0">
              <a:latin typeface="Times New Roman" panose="02020603050405020304" pitchFamily="18" charset="0"/>
              <a:cs typeface="Times New Roman" panose="02020603050405020304" pitchFamily="18" charset="0"/>
            </a:rPr>
            <a:t>-</a:t>
          </a:r>
          <a:r>
            <a:rPr lang="en-US" sz="1600" b="0" i="0" u="none" kern="1200" dirty="0">
              <a:latin typeface="Times New Roman" panose="02020603050405020304" pitchFamily="18" charset="0"/>
              <a:cs typeface="Times New Roman" panose="02020603050405020304" pitchFamily="18" charset="0"/>
            </a:rPr>
            <a:t>Lambda function </a:t>
          </a:r>
          <a:r>
            <a:rPr lang="en-US" sz="1600" b="0" i="0" u="none" kern="1200" dirty="0" err="1">
              <a:latin typeface="Times New Roman" panose="02020603050405020304" pitchFamily="18" charset="0"/>
              <a:cs typeface="Times New Roman" panose="02020603050405020304" pitchFamily="18" charset="0"/>
            </a:rPr>
            <a:t>getobjects</a:t>
          </a:r>
          <a:r>
            <a:rPr lang="en-US" sz="1600" b="0" i="0" u="none" kern="1200" dirty="0">
              <a:latin typeface="Times New Roman" panose="02020603050405020304" pitchFamily="18" charset="0"/>
              <a:cs typeface="Times New Roman" panose="02020603050405020304" pitchFamily="18" charset="0"/>
            </a:rPr>
            <a:t>() the data from Amazon’s S3 and then places it on to the AWS </a:t>
          </a:r>
          <a:r>
            <a:rPr lang="en-US" sz="1600" b="0" i="0" u="none" kern="1200" dirty="0" err="1">
              <a:latin typeface="Times New Roman" panose="02020603050405020304" pitchFamily="18" charset="0"/>
              <a:cs typeface="Times New Roman" panose="02020603050405020304" pitchFamily="18" charset="0"/>
            </a:rPr>
            <a:t>Rekognition</a:t>
          </a:r>
          <a:r>
            <a:rPr lang="en-US" sz="1600" b="0" i="0" u="none" kern="1200" dirty="0">
              <a:latin typeface="Times New Roman" panose="02020603050405020304" pitchFamily="18" charset="0"/>
              <a:cs typeface="Times New Roman" panose="02020603050405020304" pitchFamily="18" charset="0"/>
            </a:rPr>
            <a:t> using the </a:t>
          </a:r>
          <a:r>
            <a:rPr lang="en-US" sz="1600" b="0" i="0" u="none" kern="1200" dirty="0" err="1">
              <a:latin typeface="Times New Roman" panose="02020603050405020304" pitchFamily="18" charset="0"/>
              <a:cs typeface="Times New Roman" panose="02020603050405020304" pitchFamily="18" charset="0"/>
            </a:rPr>
            <a:t>detect_label</a:t>
          </a:r>
          <a:r>
            <a:rPr lang="en-US" sz="1600" b="0" i="0" u="none" kern="1200" dirty="0">
              <a:latin typeface="Times New Roman" panose="02020603050405020304" pitchFamily="18" charset="0"/>
              <a:cs typeface="Times New Roman" panose="02020603050405020304" pitchFamily="18" charset="0"/>
            </a:rPr>
            <a:t>() API call which has been made and accepts only .jpeg and .</a:t>
          </a:r>
          <a:r>
            <a:rPr lang="en-US" sz="1600" b="0" i="0" u="none" kern="1200" dirty="0" err="1">
              <a:latin typeface="Times New Roman" panose="02020603050405020304" pitchFamily="18" charset="0"/>
              <a:cs typeface="Times New Roman" panose="02020603050405020304" pitchFamily="18" charset="0"/>
            </a:rPr>
            <a:t>png</a:t>
          </a:r>
          <a:r>
            <a:rPr lang="en-US" sz="1600" b="0" i="0" u="none" kern="1200" dirty="0">
              <a:latin typeface="Times New Roman" panose="02020603050405020304" pitchFamily="18" charset="0"/>
              <a:cs typeface="Times New Roman" panose="02020603050405020304" pitchFamily="18" charset="0"/>
            </a:rPr>
            <a:t> format files.</a:t>
          </a:r>
          <a:endParaRPr lang="en-US" sz="1600" kern="1200" dirty="0">
            <a:latin typeface="Times New Roman" panose="02020603050405020304" pitchFamily="18" charset="0"/>
            <a:cs typeface="Times New Roman" panose="02020603050405020304" pitchFamily="18" charset="0"/>
          </a:endParaRPr>
        </a:p>
      </dsp:txBody>
      <dsp:txXfrm>
        <a:off x="1144505" y="0"/>
        <a:ext cx="5424994" cy="1188467"/>
      </dsp:txXfrm>
    </dsp:sp>
    <dsp:sp modelId="{BED371BA-AC1F-4F93-AD43-AC94E5492357}">
      <dsp:nvSpPr>
        <dsp:cNvPr id="0" name=""/>
        <dsp:cNvSpPr/>
      </dsp:nvSpPr>
      <dsp:spPr>
        <a:xfrm>
          <a:off x="0" y="1414149"/>
          <a:ext cx="6797675"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4C997-C143-4DEF-B539-A57B5DCF8494}">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CC9CA8-CE1F-4963-A9B9-66A96D9AF610}">
      <dsp:nvSpPr>
        <dsp:cNvPr id="0" name=""/>
        <dsp:cNvSpPr/>
      </dsp:nvSpPr>
      <dsp:spPr>
        <a:xfrm>
          <a:off x="1144505" y="1416490"/>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Simple Storage S3</a:t>
          </a:r>
          <a:r>
            <a:rPr lang="en-US" sz="1600" kern="1200" dirty="0">
              <a:latin typeface="Times New Roman" panose="02020603050405020304" pitchFamily="18" charset="0"/>
              <a:cs typeface="Times New Roman" panose="02020603050405020304" pitchFamily="18" charset="0"/>
            </a:rPr>
            <a:t> - </a:t>
          </a:r>
          <a:r>
            <a:rPr lang="en-US" sz="1600" b="0" i="0" u="none" kern="1200" dirty="0">
              <a:latin typeface="Times New Roman" panose="02020603050405020304" pitchFamily="18" charset="0"/>
              <a:cs typeface="Times New Roman" panose="02020603050405020304" pitchFamily="18" charset="0"/>
            </a:rPr>
            <a:t>stored the images by scraping the 311boston webpage using Python and Beautiful Soup library </a:t>
          </a:r>
          <a:endParaRPr lang="en-US" sz="1600" kern="1200" dirty="0">
            <a:latin typeface="Times New Roman" panose="02020603050405020304" pitchFamily="18" charset="0"/>
            <a:cs typeface="Times New Roman" panose="02020603050405020304" pitchFamily="18" charset="0"/>
          </a:endParaRPr>
        </a:p>
      </dsp:txBody>
      <dsp:txXfrm>
        <a:off x="1144505" y="1416490"/>
        <a:ext cx="5424994" cy="1188467"/>
      </dsp:txXfrm>
    </dsp:sp>
    <dsp:sp modelId="{D23978D4-286D-407F-9B22-0CFE64A783CC}">
      <dsp:nvSpPr>
        <dsp:cNvPr id="0" name=""/>
        <dsp:cNvSpPr/>
      </dsp:nvSpPr>
      <dsp:spPr>
        <a:xfrm>
          <a:off x="0" y="2973514"/>
          <a:ext cx="6797675"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52653-AB3C-4F7B-949E-EB4D85B90272}">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124A1E-E447-46CB-AC3C-E66BED7DF9C7}">
      <dsp:nvSpPr>
        <dsp:cNvPr id="0" name=""/>
        <dsp:cNvSpPr/>
      </dsp:nvSpPr>
      <dsp:spPr>
        <a:xfrm>
          <a:off x="1027216" y="2963353"/>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AWS </a:t>
          </a:r>
          <a:r>
            <a:rPr lang="en-US" sz="1800" b="1" kern="1200" dirty="0" err="1">
              <a:latin typeface="Times New Roman" panose="02020603050405020304" pitchFamily="18" charset="0"/>
              <a:cs typeface="Times New Roman" panose="02020603050405020304" pitchFamily="18" charset="0"/>
            </a:rPr>
            <a:t>Rekognition</a:t>
          </a:r>
          <a:r>
            <a:rPr lang="en-US" sz="1600" kern="1200" dirty="0">
              <a:latin typeface="Times New Roman" panose="02020603050405020304" pitchFamily="18" charset="0"/>
              <a:cs typeface="Times New Roman" panose="02020603050405020304" pitchFamily="18" charset="0"/>
            </a:rPr>
            <a:t> - U</a:t>
          </a:r>
          <a:r>
            <a:rPr lang="en-US" sz="1600" b="0" i="0" u="none" kern="1200" dirty="0">
              <a:latin typeface="Times New Roman" panose="02020603050405020304" pitchFamily="18" charset="0"/>
              <a:cs typeface="Times New Roman" panose="02020603050405020304" pitchFamily="18" charset="0"/>
            </a:rPr>
            <a:t>sed the API </a:t>
          </a:r>
          <a:r>
            <a:rPr lang="en-US" sz="1600" b="0" i="0" u="none" kern="1200" dirty="0" err="1">
              <a:latin typeface="Times New Roman" panose="02020603050405020304" pitchFamily="18" charset="0"/>
              <a:cs typeface="Times New Roman" panose="02020603050405020304" pitchFamily="18" charset="0"/>
            </a:rPr>
            <a:t>detect_label</a:t>
          </a:r>
          <a:r>
            <a:rPr lang="en-US" sz="1600" b="0" i="0" u="none" kern="1200" dirty="0">
              <a:latin typeface="Times New Roman" panose="02020603050405020304" pitchFamily="18" charset="0"/>
              <a:cs typeface="Times New Roman" panose="02020603050405020304" pitchFamily="18" charset="0"/>
            </a:rPr>
            <a:t>() and boto3 library which provides the AWS services functionality. We did run a loop via lambda function using Python to get the images from S3 and provide it as an input to </a:t>
          </a:r>
          <a:r>
            <a:rPr lang="en-US" sz="1600" b="0" i="0" u="none" kern="1200" dirty="0" err="1">
              <a:latin typeface="Times New Roman" panose="02020603050405020304" pitchFamily="18" charset="0"/>
              <a:cs typeface="Times New Roman" panose="02020603050405020304" pitchFamily="18" charset="0"/>
            </a:rPr>
            <a:t>Rekognition</a:t>
          </a:r>
          <a:endParaRPr lang="en-US" sz="1600" kern="1200" dirty="0">
            <a:latin typeface="Times New Roman" panose="02020603050405020304" pitchFamily="18" charset="0"/>
            <a:cs typeface="Times New Roman" panose="02020603050405020304" pitchFamily="18" charset="0"/>
          </a:endParaRPr>
        </a:p>
      </dsp:txBody>
      <dsp:txXfrm>
        <a:off x="1027216" y="2963353"/>
        <a:ext cx="5424994" cy="1188467"/>
      </dsp:txXfrm>
    </dsp:sp>
    <dsp:sp modelId="{3E8A1813-4520-4F0D-A38D-68E3636D6E61}">
      <dsp:nvSpPr>
        <dsp:cNvPr id="0" name=""/>
        <dsp:cNvSpPr/>
      </dsp:nvSpPr>
      <dsp:spPr>
        <a:xfrm>
          <a:off x="0" y="4461440"/>
          <a:ext cx="6797675"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A3C77F-CC8C-4ABF-AC3A-83F6AABA3856}">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614CE0-DD1F-4BA7-84E9-10E9F41E3DC8}">
      <dsp:nvSpPr>
        <dsp:cNvPr id="0" name=""/>
        <dsp:cNvSpPr/>
      </dsp:nvSpPr>
      <dsp:spPr>
        <a:xfrm>
          <a:off x="1372680" y="4459099"/>
          <a:ext cx="5424994"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800100">
            <a:lnSpc>
              <a:spcPct val="90000"/>
            </a:lnSpc>
            <a:spcBef>
              <a:spcPct val="0"/>
            </a:spcBef>
            <a:spcAft>
              <a:spcPct val="35000"/>
            </a:spcAft>
            <a:buNone/>
          </a:pPr>
          <a:r>
            <a:rPr lang="en-US" sz="1800" b="1" kern="1200" dirty="0" err="1">
              <a:latin typeface="Times New Roman" panose="02020603050405020304" pitchFamily="18" charset="0"/>
              <a:cs typeface="Times New Roman" panose="02020603050405020304" pitchFamily="18" charset="0"/>
            </a:rPr>
            <a:t>Quicksight</a:t>
          </a:r>
          <a:r>
            <a:rPr lang="en-US" sz="1600" kern="1200" dirty="0">
              <a:latin typeface="Times New Roman" panose="02020603050405020304" pitchFamily="18" charset="0"/>
              <a:cs typeface="Times New Roman" panose="02020603050405020304" pitchFamily="18" charset="0"/>
            </a:rPr>
            <a:t> – Uploaded the json/csv files and created visualizations to derive actionable insights</a:t>
          </a:r>
        </a:p>
      </dsp:txBody>
      <dsp:txXfrm>
        <a:off x="1372680" y="4459099"/>
        <a:ext cx="5424994" cy="1188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D6E2B-BC8D-418C-B22B-8C7AFE162669}">
      <dsp:nvSpPr>
        <dsp:cNvPr id="0" name=""/>
        <dsp:cNvSpPr/>
      </dsp:nvSpPr>
      <dsp:spPr>
        <a:xfrm>
          <a:off x="0" y="0"/>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1F4D02-2632-4C94-B004-B1B5CA545F18}">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0D3A07-410D-4E6A-9A78-7097313AD74A}">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endParaRPr lang="en-US" sz="2500" kern="1200" dirty="0"/>
        </a:p>
      </dsp:txBody>
      <dsp:txXfrm>
        <a:off x="1864015" y="689"/>
        <a:ext cx="4933659" cy="1613866"/>
      </dsp:txXfrm>
    </dsp:sp>
    <dsp:sp modelId="{B882C026-FF48-4C15-B9AC-CA6663FAA3E4}">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353A7-3601-45CF-99B8-D00A7ECBEFDB}">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C6870F-47BA-4623-93A0-9B397419EDDB}">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endParaRPr lang="en-US" sz="2500" kern="1200" dirty="0"/>
        </a:p>
      </dsp:txBody>
      <dsp:txXfrm>
        <a:off x="1864015" y="2018022"/>
        <a:ext cx="4933659" cy="1613866"/>
      </dsp:txXfrm>
    </dsp:sp>
    <dsp:sp modelId="{44B4E7B1-2727-43D3-90BE-AEBD37ECC07F}">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487BC-B490-4A01-981B-6E0CCF9DEB7E}">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F3BDA2-A39D-47A7-94A0-3703D6452D71}">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1111250">
            <a:lnSpc>
              <a:spcPct val="90000"/>
            </a:lnSpc>
            <a:spcBef>
              <a:spcPct val="0"/>
            </a:spcBef>
            <a:spcAft>
              <a:spcPct val="35000"/>
            </a:spcAft>
            <a:buNone/>
          </a:pPr>
          <a:endParaRPr lang="en-US" sz="2500" kern="1200" dirty="0"/>
        </a:p>
      </dsp:txBody>
      <dsp:txXfrm>
        <a:off x="1864015" y="4035355"/>
        <a:ext cx="4933659" cy="161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F44C1-292F-4B5D-8E47-0D996DAA21E3}"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B8C49-1F00-44E8-B204-3F4680B96997}" type="slidenum">
              <a:rPr lang="en-US" smtClean="0"/>
              <a:t>‹#›</a:t>
            </a:fld>
            <a:endParaRPr lang="en-US"/>
          </a:p>
        </p:txBody>
      </p:sp>
    </p:spTree>
    <p:extLst>
      <p:ext uri="{BB962C8B-B14F-4D97-AF65-F5344CB8AC3E}">
        <p14:creationId xmlns:p14="http://schemas.microsoft.com/office/powerpoint/2010/main" val="1915262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3" name="Google Shape;17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D4E32-E087-44F0-8551-937EA488D82A}"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82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192515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354772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103297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B3D4E32-E087-44F0-8551-937EA488D82A}"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74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3478382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394969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457206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3498240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A531120-23DC-4A09-9DB9-D7FBE3705A42}" type="datetimeFigureOut">
              <a:rPr lang="en-IN" smtClean="0"/>
              <a:t>11-02-2020</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B3D4E32-E087-44F0-8551-937EA488D82A}" type="slidenum">
              <a:rPr lang="en-IN" smtClean="0"/>
              <a:t>‹#›</a:t>
            </a:fld>
            <a:endParaRPr lang="en-IN" dirty="0"/>
          </a:p>
        </p:txBody>
      </p:sp>
    </p:spTree>
    <p:extLst>
      <p:ext uri="{BB962C8B-B14F-4D97-AF65-F5344CB8AC3E}">
        <p14:creationId xmlns:p14="http://schemas.microsoft.com/office/powerpoint/2010/main" val="318463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531120-23DC-4A09-9DB9-D7FBE3705A42}" type="datetimeFigureOut">
              <a:rPr lang="en-IN" smtClean="0"/>
              <a:t>11-02-2020</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B3D4E32-E087-44F0-8551-937EA488D82A}" type="slidenum">
              <a:rPr lang="en-IN" smtClean="0"/>
              <a:t>‹#›</a:t>
            </a:fld>
            <a:endParaRPr lang="en-IN" dirty="0"/>
          </a:p>
        </p:txBody>
      </p:sp>
    </p:spTree>
    <p:extLst>
      <p:ext uri="{BB962C8B-B14F-4D97-AF65-F5344CB8AC3E}">
        <p14:creationId xmlns:p14="http://schemas.microsoft.com/office/powerpoint/2010/main" val="693448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A531120-23DC-4A09-9DB9-D7FBE3705A42}" type="datetimeFigureOut">
              <a:rPr lang="en-IN" smtClean="0"/>
              <a:t>11-02-2020</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B3D4E32-E087-44F0-8551-937EA488D82A}"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55136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8" Type="http://schemas.openxmlformats.org/officeDocument/2006/relationships/hyperlink" Target="https://docs.aws.amazon.com/cli/latest/reference/s3/cp.html" TargetMode="External"/><Relationship Id="rId3" Type="http://schemas.openxmlformats.org/officeDocument/2006/relationships/slideLayout" Target="../slideLayouts/slideLayout2.xml"/><Relationship Id="rId7" Type="http://schemas.openxmlformats.org/officeDocument/2006/relationships/hyperlink" Target="https://www.boston.gov/" TargetMode="External"/><Relationship Id="rId12"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bostonbuildingresources.com/advice/recycling-where-does-it-all-go" TargetMode="External"/><Relationship Id="rId11" Type="http://schemas.openxmlformats.org/officeDocument/2006/relationships/hyperlink" Target="https://www.python.org/" TargetMode="External"/><Relationship Id="rId5" Type="http://schemas.openxmlformats.org/officeDocument/2006/relationships/hyperlink" Target="https://aws.amazon.com/qi" TargetMode="External"/><Relationship Id="rId10" Type="http://schemas.openxmlformats.org/officeDocument/2006/relationships/hyperlink" Target="https://www.crummy.com/software/BeautifulSoup/" TargetMode="External"/><Relationship Id="rId4" Type="http://schemas.openxmlformats.org/officeDocument/2006/relationships/hyperlink" Target="https://311.boston.gov/" TargetMode="External"/><Relationship Id="rId9" Type="http://schemas.openxmlformats.org/officeDocument/2006/relationships/hyperlink" Target="https://boto3.amazonaws.com/v1/documentation/api/latest/guide/quickstart.html#using-boto-3"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311.boston.gov/"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hyperlink" Target="https://311.boston.gov/?pag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subTitle" idx="1"/>
          </p:nvPr>
        </p:nvSpPr>
        <p:spPr>
          <a:xfrm>
            <a:off x="1178560" y="2324458"/>
            <a:ext cx="9804400" cy="1853563"/>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p>
            <a:pPr marL="0" lvl="0" indent="0" algn="l" rtl="0">
              <a:lnSpc>
                <a:spcPct val="80000"/>
              </a:lnSpc>
              <a:spcBef>
                <a:spcPts val="0"/>
              </a:spcBef>
              <a:spcAft>
                <a:spcPts val="0"/>
              </a:spcAft>
              <a:buSzPts val="2400"/>
              <a:buNone/>
            </a:pPr>
            <a:endParaRPr lang="en-IN" dirty="0">
              <a:solidFill>
                <a:schemeClr val="tx1"/>
              </a:solidFill>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2400"/>
              <a:buNone/>
            </a:pPr>
            <a:r>
              <a:rPr lang="en-IN" dirty="0">
                <a:solidFill>
                  <a:schemeClr val="tx1"/>
                </a:solidFill>
                <a:latin typeface="Times New Roman" panose="02020603050405020304" pitchFamily="18" charset="0"/>
                <a:cs typeface="Times New Roman" panose="02020603050405020304" pitchFamily="18" charset="0"/>
              </a:rPr>
              <a:t>		ITC - 6460 CLOUD ANALYTICS</a:t>
            </a:r>
          </a:p>
          <a:p>
            <a:pPr marL="0" lvl="0" indent="0" algn="l" rtl="0">
              <a:lnSpc>
                <a:spcPct val="80000"/>
              </a:lnSpc>
              <a:spcBef>
                <a:spcPts val="0"/>
              </a:spcBef>
              <a:spcAft>
                <a:spcPts val="0"/>
              </a:spcAft>
              <a:buSzPts val="2400"/>
              <a:buNone/>
            </a:pPr>
            <a:r>
              <a:rPr lang="en-IN" dirty="0">
                <a:solidFill>
                  <a:schemeClr val="tx1"/>
                </a:solidFill>
                <a:latin typeface="Times New Roman" panose="02020603050405020304" pitchFamily="18" charset="0"/>
                <a:cs typeface="Times New Roman" panose="02020603050405020304" pitchFamily="18" charset="0"/>
              </a:rPr>
              <a:t> 		     Winter 2020| CRN: 21261</a:t>
            </a:r>
          </a:p>
          <a:p>
            <a:pPr marL="0" lvl="0" indent="0" algn="l" rtl="0">
              <a:lnSpc>
                <a:spcPct val="80000"/>
              </a:lnSpc>
              <a:spcBef>
                <a:spcPts val="0"/>
              </a:spcBef>
              <a:spcAft>
                <a:spcPts val="0"/>
              </a:spcAft>
              <a:buSzPts val="2400"/>
              <a:buNone/>
            </a:pPr>
            <a:endParaRPr lang="en-IN" sz="18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80000"/>
              </a:lnSpc>
              <a:spcBef>
                <a:spcPts val="0"/>
              </a:spcBef>
              <a:spcAft>
                <a:spcPts val="0"/>
              </a:spcAft>
              <a:buSzPts val="2400"/>
              <a:buNone/>
            </a:pPr>
            <a:endParaRPr lang="en-IN" sz="18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80000"/>
              </a:lnSpc>
              <a:spcBef>
                <a:spcPts val="0"/>
              </a:spcBef>
              <a:spcAft>
                <a:spcPts val="0"/>
              </a:spcAft>
              <a:buSzPts val="2400"/>
              <a:buNone/>
            </a:pPr>
            <a:r>
              <a:rPr lang="en-IN" sz="1800" b="1" dirty="0">
                <a:solidFill>
                  <a:schemeClr val="tx1"/>
                </a:solidFill>
                <a:latin typeface="Times New Roman" panose="02020603050405020304" pitchFamily="18" charset="0"/>
                <a:ea typeface="Times New Roman"/>
                <a:cs typeface="Times New Roman" panose="02020603050405020304" pitchFamily="18" charset="0"/>
                <a:sym typeface="Times New Roman"/>
              </a:rPr>
              <a:t>	FINAL ASSIGNMENT : </a:t>
            </a:r>
            <a:r>
              <a:rPr lang="en-IN" sz="1800" b="1" dirty="0">
                <a:solidFill>
                  <a:srgbClr val="002060"/>
                </a:solidFill>
                <a:latin typeface="Times New Roman" panose="02020603050405020304" pitchFamily="18" charset="0"/>
                <a:ea typeface="Times New Roman"/>
                <a:cs typeface="Times New Roman" panose="02020603050405020304" pitchFamily="18" charset="0"/>
                <a:sym typeface="Times New Roman"/>
              </a:rPr>
              <a:t>Analysis of Student move-in issues 				  using AWS cloud services</a:t>
            </a:r>
            <a:endParaRPr sz="1800" b="1"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80000"/>
              </a:lnSpc>
              <a:spcBef>
                <a:spcPts val="1400"/>
              </a:spcBef>
              <a:spcAft>
                <a:spcPts val="0"/>
              </a:spcAft>
              <a:buSzPts val="2800"/>
              <a:buNone/>
            </a:pPr>
            <a:endParaRPr sz="2800" dirty="0">
              <a:solidFill>
                <a:schemeClr val="tx1"/>
              </a:solidFill>
              <a:latin typeface="Times New Roman"/>
              <a:ea typeface="Times New Roman"/>
              <a:cs typeface="Times New Roman"/>
              <a:sym typeface="Times New Roman"/>
            </a:endParaRPr>
          </a:p>
        </p:txBody>
      </p:sp>
      <p:pic>
        <p:nvPicPr>
          <p:cNvPr id="102" name="Google Shape;102;p1" descr="Image result for northeastern university cps"/>
          <p:cNvPicPr preferRelativeResize="0"/>
          <p:nvPr/>
        </p:nvPicPr>
        <p:blipFill rotWithShape="1">
          <a:blip r:embed="rId5">
            <a:alphaModFix/>
          </a:blip>
          <a:srcRect/>
          <a:stretch/>
        </p:blipFill>
        <p:spPr>
          <a:xfrm>
            <a:off x="4307838" y="785810"/>
            <a:ext cx="5201921" cy="1268890"/>
          </a:xfrm>
          <a:prstGeom prst="rect">
            <a:avLst/>
          </a:prstGeom>
          <a:noFill/>
          <a:ln>
            <a:noFill/>
          </a:ln>
        </p:spPr>
      </p:pic>
      <p:pic>
        <p:nvPicPr>
          <p:cNvPr id="103" name="Google Shape;103;p1" descr="Northeastern University Logo"/>
          <p:cNvPicPr preferRelativeResize="0"/>
          <p:nvPr/>
        </p:nvPicPr>
        <p:blipFill rotWithShape="1">
          <a:blip r:embed="rId6">
            <a:alphaModFix/>
          </a:blip>
          <a:srcRect/>
          <a:stretch/>
        </p:blipFill>
        <p:spPr>
          <a:xfrm>
            <a:off x="2281236" y="782474"/>
            <a:ext cx="1701484" cy="1368109"/>
          </a:xfrm>
          <a:prstGeom prst="rect">
            <a:avLst/>
          </a:prstGeom>
          <a:noFill/>
          <a:ln>
            <a:noFill/>
          </a:ln>
        </p:spPr>
      </p:pic>
      <p:sp>
        <p:nvSpPr>
          <p:cNvPr id="104" name="Google Shape;104;p1"/>
          <p:cNvSpPr/>
          <p:nvPr/>
        </p:nvSpPr>
        <p:spPr>
          <a:xfrm>
            <a:off x="0" y="4298950"/>
            <a:ext cx="12192000" cy="2061210"/>
          </a:xfrm>
          <a:prstGeom prst="rect">
            <a:avLst/>
          </a:prstGeom>
          <a:solidFill>
            <a:schemeClr val="accent2">
              <a:lumMod val="60000"/>
              <a:lumOff val="40000"/>
            </a:schemeClr>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IN" sz="1800" b="1" i="0" u="none" strike="noStrike" cap="none" dirty="0">
                <a:latin typeface="Times New Roman" panose="02020603050405020304" pitchFamily="18" charset="0"/>
                <a:ea typeface="Times New Roman"/>
                <a:cs typeface="Times New Roman" panose="02020603050405020304" pitchFamily="18" charset="0"/>
                <a:sym typeface="Times New Roman"/>
              </a:rPr>
              <a:t>GROUP </a:t>
            </a:r>
            <a:r>
              <a:rPr lang="en-IN" sz="1800" b="1" dirty="0">
                <a:latin typeface="Times New Roman" panose="02020603050405020304" pitchFamily="18" charset="0"/>
                <a:ea typeface="Times New Roman"/>
                <a:cs typeface="Times New Roman" panose="02020603050405020304" pitchFamily="18" charset="0"/>
                <a:sym typeface="Times New Roman"/>
              </a:rPr>
              <a:t>EPSILON</a:t>
            </a:r>
            <a:r>
              <a:rPr lang="en-IN" sz="1800" b="1" i="0" u="none" strike="noStrike" cap="none" dirty="0">
                <a:latin typeface="Times New Roman" panose="02020603050405020304" pitchFamily="18" charset="0"/>
                <a:ea typeface="Times New Roman"/>
                <a:cs typeface="Times New Roman" panose="02020603050405020304" pitchFamily="18" charset="0"/>
                <a:sym typeface="Times New Roman"/>
              </a:rPr>
              <a:t> :</a:t>
            </a:r>
            <a:endParaRPr b="1" dirty="0">
              <a:latin typeface="Times New Roman" panose="02020603050405020304" pitchFamily="18" charset="0"/>
              <a:cs typeface="Times New Roman" panose="02020603050405020304" pitchFamily="18" charset="0"/>
            </a:endParaRPr>
          </a:p>
          <a:p>
            <a:pPr marL="0" marR="0" lvl="0" indent="0" algn="ctr" rtl="0">
              <a:lnSpc>
                <a:spcPct val="80000"/>
              </a:lnSpc>
              <a:spcBef>
                <a:spcPts val="1400"/>
              </a:spcBef>
              <a:spcAft>
                <a:spcPts val="0"/>
              </a:spcAft>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ASHWIN NAIR</a:t>
            </a:r>
            <a:endParaRPr b="1" dirty="0">
              <a:solidFill>
                <a:srgbClr val="002060"/>
              </a:solidFill>
              <a:latin typeface="Times New Roman" panose="02020603050405020304" pitchFamily="18" charset="0"/>
              <a:cs typeface="Times New Roman" panose="02020603050405020304" pitchFamily="18" charset="0"/>
            </a:endParaRPr>
          </a:p>
          <a:p>
            <a:pPr marL="0" marR="0" lvl="0" indent="0" algn="ctr" rtl="0">
              <a:lnSpc>
                <a:spcPct val="80000"/>
              </a:lnSpc>
              <a:spcBef>
                <a:spcPts val="1400"/>
              </a:spcBef>
              <a:spcAft>
                <a:spcPts val="0"/>
              </a:spcAft>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RISHABH TANEJA</a:t>
            </a:r>
            <a:endParaRPr b="1" dirty="0">
              <a:solidFill>
                <a:srgbClr val="002060"/>
              </a:solidFill>
              <a:latin typeface="Times New Roman" panose="02020603050405020304" pitchFamily="18" charset="0"/>
              <a:cs typeface="Times New Roman" panose="02020603050405020304" pitchFamily="18" charset="0"/>
            </a:endParaRPr>
          </a:p>
          <a:p>
            <a:pPr marL="0" marR="0" lvl="0" indent="0" algn="ctr" rtl="0">
              <a:lnSpc>
                <a:spcPct val="80000"/>
              </a:lnSpc>
              <a:spcBef>
                <a:spcPts val="1400"/>
              </a:spcBef>
              <a:spcAft>
                <a:spcPts val="0"/>
              </a:spcAft>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SINDHU SIDDALINGAMURTHY</a:t>
            </a:r>
            <a:endParaRPr b="1" dirty="0">
              <a:solidFill>
                <a:srgbClr val="002060"/>
              </a:solidFill>
              <a:latin typeface="Times New Roman" panose="02020603050405020304" pitchFamily="18" charset="0"/>
              <a:cs typeface="Times New Roman" panose="02020603050405020304" pitchFamily="18" charset="0"/>
            </a:endParaRPr>
          </a:p>
          <a:p>
            <a:pPr marL="0" marR="0" lvl="0" indent="0" algn="ctr" rtl="0">
              <a:lnSpc>
                <a:spcPct val="80000"/>
              </a:lnSpc>
              <a:spcBef>
                <a:spcPts val="1400"/>
              </a:spcBef>
              <a:spcAft>
                <a:spcPts val="0"/>
              </a:spcAft>
              <a:buNone/>
            </a:pPr>
            <a:r>
              <a:rPr lang="en-IN" sz="1800" b="1"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AKASH SINGH</a:t>
            </a:r>
            <a:endParaRPr b="1" dirty="0">
              <a:solidFill>
                <a:srgbClr val="002060"/>
              </a:solidFill>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FEF379DB-B86C-41AB-BF33-68465540DD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500"/>
    </mc:Choice>
    <mc:Fallback xmlns="">
      <p:transition spd="slow" advTm="3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 name="Google Shape;175;p11"/>
          <p:cNvSpPr txBox="1">
            <a:spLocks noGrp="1"/>
          </p:cNvSpPr>
          <p:nvPr>
            <p:ph type="title"/>
          </p:nvPr>
        </p:nvSpPr>
        <p:spPr>
          <a:xfrm>
            <a:off x="492370" y="516835"/>
            <a:ext cx="3084844" cy="5772840"/>
          </a:xfrm>
          <a:prstGeom prst="rect">
            <a:avLst/>
          </a:prstGeom>
        </p:spPr>
        <p:txBody>
          <a:bodyPr spcFirstLastPara="1" lIns="91425" tIns="45700" rIns="91425" bIns="45700" anchor="ctr" anchorCtr="0">
            <a:normAutofit/>
          </a:bodyPr>
          <a:lstStyle/>
          <a:p>
            <a:pPr marL="0" lvl="0" indent="0" rtl="0">
              <a:spcBef>
                <a:spcPts val="0"/>
              </a:spcBef>
              <a:spcAft>
                <a:spcPts val="0"/>
              </a:spcAft>
              <a:buClr>
                <a:srgbClr val="3F3F3F"/>
              </a:buClr>
              <a:buSzPts val="4800"/>
              <a:buFont typeface="Times New Roman"/>
              <a:buNone/>
            </a:pPr>
            <a:r>
              <a:rPr lang="en-IN" sz="3600" dirty="0">
                <a:solidFill>
                  <a:srgbClr val="FFFFFF"/>
                </a:solidFill>
                <a:latin typeface="Times New Roman"/>
                <a:ea typeface="Times New Roman"/>
                <a:cs typeface="Times New Roman"/>
                <a:sym typeface="Times New Roman"/>
              </a:rPr>
              <a:t>Roadmap for Improvements</a:t>
            </a:r>
            <a:endParaRPr lang="en-IN" sz="3600" dirty="0">
              <a:solidFill>
                <a:srgbClr val="FFFFFF"/>
              </a:solidFill>
            </a:endParaRPr>
          </a:p>
        </p:txBody>
      </p:sp>
      <p:sp>
        <p:nvSpPr>
          <p:cNvPr id="122" name="Rectangle 12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7" name="Content Placeholder 1">
            <a:extLst>
              <a:ext uri="{FF2B5EF4-FFF2-40B4-BE49-F238E27FC236}">
                <a16:creationId xmlns:a16="http://schemas.microsoft.com/office/drawing/2014/main" id="{D14CBE22-7D60-44F3-98A9-2968274166E0}"/>
              </a:ext>
            </a:extLst>
          </p:cNvPr>
          <p:cNvGraphicFramePr>
            <a:graphicFrameLocks noGrp="1"/>
          </p:cNvGraphicFramePr>
          <p:nvPr>
            <p:ph idx="1"/>
            <p:extLst>
              <p:ext uri="{D42A27DB-BD31-4B8C-83A1-F6EECF244321}">
                <p14:modId xmlns:p14="http://schemas.microsoft.com/office/powerpoint/2010/main" val="224303746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a:extLst>
              <a:ext uri="{FF2B5EF4-FFF2-40B4-BE49-F238E27FC236}">
                <a16:creationId xmlns:a16="http://schemas.microsoft.com/office/drawing/2014/main" id="{210F2519-889C-4CAA-9D63-C944E73815CC}"/>
              </a:ext>
            </a:extLst>
          </p:cNvPr>
          <p:cNvSpPr txBox="1"/>
          <p:nvPr/>
        </p:nvSpPr>
        <p:spPr>
          <a:xfrm>
            <a:off x="6268720" y="833120"/>
            <a:ext cx="4975352" cy="1261884"/>
          </a:xfrm>
          <a:prstGeom prst="rect">
            <a:avLst/>
          </a:prstGeom>
          <a:noFill/>
        </p:spPr>
        <p:txBody>
          <a:bodyPr wrap="square" rtlCol="0">
            <a:spAutoFit/>
          </a:bodyPr>
          <a:lstStyle/>
          <a:p>
            <a:r>
              <a:rPr lang="en-IN" sz="1900" dirty="0">
                <a:solidFill>
                  <a:schemeClr val="bg1"/>
                </a:solidFill>
                <a:latin typeface="Times New Roman" panose="02020603050405020304" pitchFamily="18" charset="0"/>
                <a:cs typeface="Times New Roman" panose="02020603050405020304" pitchFamily="18" charset="0"/>
              </a:rPr>
              <a:t>Textiles, mattresses and bedding shouldn’t be thrown away – connect with local charities and </a:t>
            </a:r>
            <a:r>
              <a:rPr lang="en-IN" sz="1900" dirty="0" err="1">
                <a:solidFill>
                  <a:schemeClr val="bg1"/>
                </a:solidFill>
                <a:latin typeface="Times New Roman" panose="02020603050405020304" pitchFamily="18" charset="0"/>
                <a:cs typeface="Times New Roman" panose="02020603050405020304" pitchFamily="18" charset="0"/>
              </a:rPr>
              <a:t>MassDEP</a:t>
            </a:r>
            <a:r>
              <a:rPr lang="en-IN" sz="1900" dirty="0">
                <a:solidFill>
                  <a:schemeClr val="bg1"/>
                </a:solidFill>
                <a:latin typeface="Times New Roman" panose="02020603050405020304" pitchFamily="18" charset="0"/>
                <a:cs typeface="Times New Roman" panose="02020603050405020304" pitchFamily="18" charset="0"/>
              </a:rPr>
              <a:t> Beyond the Bin Recycling Directory can be used to find nearby drop-off locations</a:t>
            </a:r>
          </a:p>
        </p:txBody>
      </p:sp>
      <p:sp>
        <p:nvSpPr>
          <p:cNvPr id="8" name="TextBox 7">
            <a:extLst>
              <a:ext uri="{FF2B5EF4-FFF2-40B4-BE49-F238E27FC236}">
                <a16:creationId xmlns:a16="http://schemas.microsoft.com/office/drawing/2014/main" id="{BC7EEF45-9CFA-499F-8987-659C4540E36F}"/>
              </a:ext>
            </a:extLst>
          </p:cNvPr>
          <p:cNvSpPr txBox="1"/>
          <p:nvPr/>
        </p:nvSpPr>
        <p:spPr>
          <a:xfrm>
            <a:off x="6370320" y="2833777"/>
            <a:ext cx="4975352" cy="1261884"/>
          </a:xfrm>
          <a:prstGeom prst="rect">
            <a:avLst/>
          </a:prstGeom>
          <a:noFill/>
        </p:spPr>
        <p:txBody>
          <a:bodyPr wrap="square" rtlCol="0">
            <a:spAutoFit/>
          </a:bodyPr>
          <a:lstStyle/>
          <a:p>
            <a:r>
              <a:rPr lang="en-IN" sz="1900" dirty="0">
                <a:solidFill>
                  <a:schemeClr val="bg1"/>
                </a:solidFill>
                <a:latin typeface="Times New Roman" panose="02020603050405020304" pitchFamily="18" charset="0"/>
                <a:cs typeface="Times New Roman" panose="02020603050405020304" pitchFamily="18" charset="0"/>
              </a:rPr>
              <a:t> Any wood or metal products are recycled by Wood Waste of Boston Inc for energy production. Understand the feasibility of them opening a facility near </a:t>
            </a:r>
            <a:r>
              <a:rPr lang="en-IN" sz="1900" dirty="0" err="1">
                <a:solidFill>
                  <a:schemeClr val="bg1"/>
                </a:solidFill>
                <a:latin typeface="Times New Roman" panose="02020603050405020304" pitchFamily="18" charset="0"/>
                <a:cs typeface="Times New Roman" panose="02020603050405020304" pitchFamily="18" charset="0"/>
              </a:rPr>
              <a:t>Northeastern</a:t>
            </a:r>
            <a:endParaRPr lang="en-IN" sz="19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A17872B-B5DD-4108-85BB-099DEBC583E9}"/>
              </a:ext>
            </a:extLst>
          </p:cNvPr>
          <p:cNvSpPr txBox="1"/>
          <p:nvPr/>
        </p:nvSpPr>
        <p:spPr>
          <a:xfrm>
            <a:off x="6471920" y="4762996"/>
            <a:ext cx="4975352" cy="1554272"/>
          </a:xfrm>
          <a:prstGeom prst="rect">
            <a:avLst/>
          </a:prstGeom>
          <a:noFill/>
        </p:spPr>
        <p:txBody>
          <a:bodyPr wrap="square" rtlCol="0">
            <a:spAutoFit/>
          </a:bodyPr>
          <a:lstStyle/>
          <a:p>
            <a:r>
              <a:rPr lang="en-IN" sz="1900" dirty="0">
                <a:solidFill>
                  <a:schemeClr val="bg1"/>
                </a:solidFill>
                <a:latin typeface="Times New Roman" panose="02020603050405020304" pitchFamily="18" charset="0"/>
                <a:cs typeface="Times New Roman" panose="02020603050405020304" pitchFamily="18" charset="0"/>
              </a:rPr>
              <a:t>Glass cannot be recycled with other products and its around 70% of glass is recycled back into shelves within 30 days. Earth911 provides a directory of redemption centres for glass </a:t>
            </a:r>
            <a:r>
              <a:rPr lang="en-IN" sz="1900" dirty="0" err="1">
                <a:solidFill>
                  <a:schemeClr val="bg1"/>
                </a:solidFill>
                <a:latin typeface="Times New Roman" panose="02020603050405020304" pitchFamily="18" charset="0"/>
                <a:cs typeface="Times New Roman" panose="02020603050405020304" pitchFamily="18" charset="0"/>
              </a:rPr>
              <a:t>aroud</a:t>
            </a:r>
            <a:r>
              <a:rPr lang="en-IN" sz="1900" dirty="0">
                <a:solidFill>
                  <a:schemeClr val="bg1"/>
                </a:solidFill>
                <a:latin typeface="Times New Roman" panose="02020603050405020304" pitchFamily="18" charset="0"/>
                <a:cs typeface="Times New Roman" panose="02020603050405020304" pitchFamily="18" charset="0"/>
              </a:rPr>
              <a:t> Boston.</a:t>
            </a:r>
          </a:p>
        </p:txBody>
      </p:sp>
      <p:pic>
        <p:nvPicPr>
          <p:cNvPr id="3" name="Audio 2">
            <a:hlinkClick r:id="" action="ppaction://media"/>
            <a:extLst>
              <a:ext uri="{FF2B5EF4-FFF2-40B4-BE49-F238E27FC236}">
                <a16:creationId xmlns:a16="http://schemas.microsoft.com/office/drawing/2014/main" id="{E3000AD1-18B4-47A4-86AD-8BB0610A5FB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1672"/>
    </mc:Choice>
    <mc:Fallback xmlns="">
      <p:transition spd="slow" advTm="51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CF29-7E84-484C-9EB1-3FDB94A16D8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a:t>
            </a:r>
          </a:p>
        </p:txBody>
      </p:sp>
      <p:sp>
        <p:nvSpPr>
          <p:cNvPr id="5" name="Content Placeholder 4">
            <a:extLst>
              <a:ext uri="{FF2B5EF4-FFF2-40B4-BE49-F238E27FC236}">
                <a16:creationId xmlns:a16="http://schemas.microsoft.com/office/drawing/2014/main" id="{039808C7-1C10-4C2C-96BF-125EB6A12B40}"/>
              </a:ext>
            </a:extLst>
          </p:cNvPr>
          <p:cNvSpPr>
            <a:spLocks noGrp="1"/>
          </p:cNvSpPr>
          <p:nvPr>
            <p:ph idx="1"/>
          </p:nvPr>
        </p:nvSpPr>
        <p:spPr>
          <a:xfrm>
            <a:off x="1097280" y="1876214"/>
            <a:ext cx="10058400" cy="4023360"/>
          </a:xfrm>
          <a:ln>
            <a:solidFill>
              <a:schemeClr val="accent1"/>
            </a:solidFill>
            <a:prstDash val="dash"/>
          </a:ln>
        </p:spPr>
        <p:txBody>
          <a:bodyPr>
            <a:normAutofit fontScale="77500" lnSpcReduction="20000"/>
          </a:bodyPr>
          <a:lstStyle/>
          <a:p>
            <a:pPr>
              <a:lnSpc>
                <a:spcPct val="150000"/>
              </a:lnSpc>
            </a:pPr>
            <a:r>
              <a:rPr lang="en-IN" dirty="0">
                <a:latin typeface="Times New Roman" panose="02020603050405020304" pitchFamily="18" charset="0"/>
                <a:cs typeface="Times New Roman" panose="02020603050405020304" pitchFamily="18" charset="0"/>
                <a:hlinkClick r:id="rId4"/>
              </a:rPr>
              <a:t>https://311.boston.gov/</a:t>
            </a: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hlinkClick r:id="rId5"/>
              </a:rPr>
              <a:t>https://aws.amazon.com/qi</a:t>
            </a: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hlinkClick r:id="rId6"/>
              </a:rPr>
              <a:t>https://www.bostonbuildingresources.com/advice/recycling-where-does-it-all-go</a:t>
            </a: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hlinkClick r:id="rId7"/>
              </a:rPr>
              <a:t>https://www.boston.gov/</a:t>
            </a:r>
            <a:endParaRPr lang="en-IN" dirty="0">
              <a:latin typeface="Times New Roman" panose="02020603050405020304" pitchFamily="18" charset="0"/>
              <a:cs typeface="Times New Roman" panose="02020603050405020304" pitchFamily="18" charset="0"/>
            </a:endParaRPr>
          </a:p>
          <a:p>
            <a:pPr>
              <a:lnSpc>
                <a:spcPct val="150000"/>
              </a:lnSpc>
            </a:pPr>
            <a:r>
              <a:rPr lang="en-IN" dirty="0">
                <a:latin typeface="Times New Roman" panose="02020603050405020304" pitchFamily="18" charset="0"/>
                <a:cs typeface="Times New Roman" panose="02020603050405020304" pitchFamily="18" charset="0"/>
                <a:hlinkClick r:id="rId8"/>
              </a:rPr>
              <a:t>https://docs.aws.amazon.com/cli/latest/reference/s3/cp.html</a:t>
            </a:r>
            <a:r>
              <a:rPr lang="en-IN" dirty="0">
                <a:latin typeface="Times New Roman" panose="02020603050405020304" pitchFamily="18" charset="0"/>
                <a:cs typeface="Times New Roman" panose="02020603050405020304" pitchFamily="18" charset="0"/>
              </a:rPr>
              <a:t>  </a:t>
            </a:r>
          </a:p>
          <a:p>
            <a:pPr>
              <a:lnSpc>
                <a:spcPct val="150000"/>
              </a:lnSpc>
            </a:pPr>
            <a:r>
              <a:rPr lang="en-IN" dirty="0">
                <a:latin typeface="Times New Roman" panose="02020603050405020304" pitchFamily="18" charset="0"/>
                <a:cs typeface="Times New Roman" panose="02020603050405020304" pitchFamily="18" charset="0"/>
                <a:hlinkClick r:id="rId9"/>
              </a:rPr>
              <a:t>https://boto3.amazonaws.com/v1/documentation/api/latest/guide/quickstart.html#using-boto-3</a:t>
            </a:r>
            <a:r>
              <a:rPr lang="en-IN" dirty="0">
                <a:latin typeface="Times New Roman" panose="02020603050405020304" pitchFamily="18" charset="0"/>
                <a:cs typeface="Times New Roman" panose="02020603050405020304" pitchFamily="18" charset="0"/>
              </a:rPr>
              <a:t> </a:t>
            </a:r>
          </a:p>
          <a:p>
            <a:pPr>
              <a:lnSpc>
                <a:spcPct val="150000"/>
              </a:lnSpc>
            </a:pPr>
            <a:r>
              <a:rPr lang="en-IN" dirty="0">
                <a:latin typeface="Times New Roman" panose="02020603050405020304" pitchFamily="18" charset="0"/>
                <a:cs typeface="Times New Roman" panose="02020603050405020304" pitchFamily="18" charset="0"/>
                <a:hlinkClick r:id="rId10"/>
              </a:rPr>
              <a:t>https://www.crummy.com/software/BeautifulSoup/</a:t>
            </a:r>
            <a:r>
              <a:rPr lang="en-IN" dirty="0">
                <a:latin typeface="Times New Roman" panose="02020603050405020304" pitchFamily="18" charset="0"/>
                <a:cs typeface="Times New Roman" panose="02020603050405020304" pitchFamily="18" charset="0"/>
              </a:rPr>
              <a:t> </a:t>
            </a:r>
          </a:p>
          <a:p>
            <a:pPr>
              <a:lnSpc>
                <a:spcPct val="150000"/>
              </a:lnSpc>
            </a:pPr>
            <a:r>
              <a:rPr lang="en-IN" dirty="0">
                <a:latin typeface="Times New Roman" panose="02020603050405020304" pitchFamily="18" charset="0"/>
                <a:cs typeface="Times New Roman" panose="02020603050405020304" pitchFamily="18" charset="0"/>
                <a:hlinkClick r:id="rId11"/>
              </a:rPr>
              <a:t>https://www.python.org/</a:t>
            </a: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a:p>
            <a:pPr>
              <a:lnSpc>
                <a:spcPct val="150000"/>
              </a:lnSpc>
            </a:pPr>
            <a:endParaRPr lang="en-US"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24F1992F-F9ED-46AC-8049-42AA450D43F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63001516"/>
      </p:ext>
    </p:extLst>
  </p:cSld>
  <p:clrMapOvr>
    <a:masterClrMapping/>
  </p:clrMapOvr>
  <mc:AlternateContent xmlns:mc="http://schemas.openxmlformats.org/markup-compatibility/2006" xmlns:p14="http://schemas.microsoft.com/office/powerpoint/2010/main">
    <mc:Choice Requires="p14">
      <p:transition spd="slow" p14:dur="2000" advTm="4449"/>
    </mc:Choice>
    <mc:Fallback xmlns="">
      <p:transition spd="slow" advTm="4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 name="Rectangle 5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5" name="Straight Connector 5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631FE4-8FFC-4004-B57D-00BF0607DA49}"/>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kern="1200" spc="-50" baseline="0" dirty="0">
                <a:solidFill>
                  <a:schemeClr val="tx1">
                    <a:lumMod val="85000"/>
                    <a:lumOff val="15000"/>
                  </a:schemeClr>
                </a:solidFill>
                <a:latin typeface="Times New Roman" panose="02020603050405020304" pitchFamily="18" charset="0"/>
                <a:cs typeface="Times New Roman" panose="02020603050405020304" pitchFamily="18" charset="0"/>
              </a:rPr>
              <a:t>ANY QUESTIONS</a:t>
            </a:r>
          </a:p>
        </p:txBody>
      </p:sp>
      <p:pic>
        <p:nvPicPr>
          <p:cNvPr id="8" name="Graphic 7" descr="Questions">
            <a:extLst>
              <a:ext uri="{FF2B5EF4-FFF2-40B4-BE49-F238E27FC236}">
                <a16:creationId xmlns:a16="http://schemas.microsoft.com/office/drawing/2014/main" id="{EB09C0C4-67E8-463B-B72C-FFF3B60711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999" y="1163529"/>
            <a:ext cx="4001315" cy="4001315"/>
          </a:xfrm>
          <a:prstGeom prst="rect">
            <a:avLst/>
          </a:prstGeom>
        </p:spPr>
      </p:pic>
      <p:cxnSp>
        <p:nvCxnSpPr>
          <p:cNvPr id="59" name="Straight Connector 58">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00AB2718-6E02-4A98-B7B5-635737442561}"/>
              </a:ext>
            </a:extLst>
          </p:cNvPr>
          <p:cNvSpPr txBox="1"/>
          <p:nvPr/>
        </p:nvSpPr>
        <p:spPr>
          <a:xfrm>
            <a:off x="108154" y="5847594"/>
            <a:ext cx="2667096" cy="369332"/>
          </a:xfrm>
          <a:prstGeom prst="rect">
            <a:avLst/>
          </a:prstGeom>
          <a:noFill/>
        </p:spPr>
        <p:txBody>
          <a:bodyPr wrap="square" rtlCol="0">
            <a:spAutoFit/>
          </a:bodyPr>
          <a:lstStyle/>
          <a:p>
            <a:r>
              <a:rPr lang="en-US" dirty="0"/>
              <a:t>Nair.as@husky.neu.edu</a:t>
            </a:r>
          </a:p>
        </p:txBody>
      </p:sp>
      <p:cxnSp>
        <p:nvCxnSpPr>
          <p:cNvPr id="7" name="Straight Connector 6">
            <a:extLst>
              <a:ext uri="{FF2B5EF4-FFF2-40B4-BE49-F238E27FC236}">
                <a16:creationId xmlns:a16="http://schemas.microsoft.com/office/drawing/2014/main" id="{9165719D-9141-4466-88F1-0E697DA43001}"/>
              </a:ext>
            </a:extLst>
          </p:cNvPr>
          <p:cNvCxnSpPr/>
          <p:nvPr/>
        </p:nvCxnSpPr>
        <p:spPr>
          <a:xfrm>
            <a:off x="2905760" y="5770880"/>
            <a:ext cx="0" cy="595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9C6F8B1-C521-4F31-A51E-34BA016CA8ED}"/>
              </a:ext>
            </a:extLst>
          </p:cNvPr>
          <p:cNvCxnSpPr/>
          <p:nvPr/>
        </p:nvCxnSpPr>
        <p:spPr>
          <a:xfrm>
            <a:off x="6175707" y="5787529"/>
            <a:ext cx="0" cy="595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A47744-B796-4A4B-B715-24932E875C26}"/>
              </a:ext>
            </a:extLst>
          </p:cNvPr>
          <p:cNvCxnSpPr/>
          <p:nvPr/>
        </p:nvCxnSpPr>
        <p:spPr>
          <a:xfrm>
            <a:off x="9416747" y="5817418"/>
            <a:ext cx="0" cy="59544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sign on the side of a building&#10;&#10;Description automatically generated">
            <a:extLst>
              <a:ext uri="{FF2B5EF4-FFF2-40B4-BE49-F238E27FC236}">
                <a16:creationId xmlns:a16="http://schemas.microsoft.com/office/drawing/2014/main" id="{2F2EED31-F38F-4798-800B-A210CB6AC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0701" y="4511661"/>
            <a:ext cx="1142486" cy="1142486"/>
          </a:xfrm>
          <a:prstGeom prst="rect">
            <a:avLst/>
          </a:prstGeom>
        </p:spPr>
      </p:pic>
      <p:sp>
        <p:nvSpPr>
          <p:cNvPr id="19" name="TextBox 18">
            <a:extLst>
              <a:ext uri="{FF2B5EF4-FFF2-40B4-BE49-F238E27FC236}">
                <a16:creationId xmlns:a16="http://schemas.microsoft.com/office/drawing/2014/main" id="{47DE2DD9-DC5A-4C7B-A69C-8B1FD80B328C}"/>
              </a:ext>
            </a:extLst>
          </p:cNvPr>
          <p:cNvSpPr txBox="1"/>
          <p:nvPr/>
        </p:nvSpPr>
        <p:spPr>
          <a:xfrm>
            <a:off x="3036270" y="5852831"/>
            <a:ext cx="2900777" cy="369332"/>
          </a:xfrm>
          <a:prstGeom prst="rect">
            <a:avLst/>
          </a:prstGeom>
          <a:noFill/>
        </p:spPr>
        <p:txBody>
          <a:bodyPr wrap="square" rtlCol="0">
            <a:spAutoFit/>
          </a:bodyPr>
          <a:lstStyle/>
          <a:p>
            <a:r>
              <a:rPr lang="en-US" dirty="0"/>
              <a:t>Singh.akash@husky.neu.edu</a:t>
            </a:r>
          </a:p>
        </p:txBody>
      </p:sp>
      <p:sp>
        <p:nvSpPr>
          <p:cNvPr id="20" name="TextBox 19">
            <a:extLst>
              <a:ext uri="{FF2B5EF4-FFF2-40B4-BE49-F238E27FC236}">
                <a16:creationId xmlns:a16="http://schemas.microsoft.com/office/drawing/2014/main" id="{A9ABDCB9-89E3-4AE8-8BDD-16CDA9F2B862}"/>
              </a:ext>
            </a:extLst>
          </p:cNvPr>
          <p:cNvSpPr txBox="1"/>
          <p:nvPr/>
        </p:nvSpPr>
        <p:spPr>
          <a:xfrm>
            <a:off x="6414357" y="5845564"/>
            <a:ext cx="2667096" cy="369332"/>
          </a:xfrm>
          <a:prstGeom prst="rect">
            <a:avLst/>
          </a:prstGeom>
          <a:noFill/>
        </p:spPr>
        <p:txBody>
          <a:bodyPr wrap="square" rtlCol="0">
            <a:spAutoFit/>
          </a:bodyPr>
          <a:lstStyle/>
          <a:p>
            <a:r>
              <a:rPr lang="en-US" dirty="0"/>
              <a:t>Taneja.ri@husky.neu.edu</a:t>
            </a:r>
          </a:p>
        </p:txBody>
      </p:sp>
      <p:sp>
        <p:nvSpPr>
          <p:cNvPr id="21" name="TextBox 20">
            <a:extLst>
              <a:ext uri="{FF2B5EF4-FFF2-40B4-BE49-F238E27FC236}">
                <a16:creationId xmlns:a16="http://schemas.microsoft.com/office/drawing/2014/main" id="{E562B1CA-0C36-4316-AA9D-3ABC29F286D6}"/>
              </a:ext>
            </a:extLst>
          </p:cNvPr>
          <p:cNvSpPr txBox="1"/>
          <p:nvPr/>
        </p:nvSpPr>
        <p:spPr>
          <a:xfrm>
            <a:off x="9427585" y="5770880"/>
            <a:ext cx="2826510" cy="646331"/>
          </a:xfrm>
          <a:prstGeom prst="rect">
            <a:avLst/>
          </a:prstGeom>
          <a:noFill/>
        </p:spPr>
        <p:txBody>
          <a:bodyPr wrap="square" rtlCol="0">
            <a:spAutoFit/>
          </a:bodyPr>
          <a:lstStyle/>
          <a:p>
            <a:r>
              <a:rPr lang="en-US" dirty="0"/>
              <a:t>Siddalingamurthy.s@husky.neu.edu</a:t>
            </a:r>
          </a:p>
        </p:txBody>
      </p:sp>
      <p:pic>
        <p:nvPicPr>
          <p:cNvPr id="2" name="Audio 1">
            <a:hlinkClick r:id="" action="ppaction://media"/>
            <a:extLst>
              <a:ext uri="{FF2B5EF4-FFF2-40B4-BE49-F238E27FC236}">
                <a16:creationId xmlns:a16="http://schemas.microsoft.com/office/drawing/2014/main" id="{272FACAB-3881-4E7C-ADF6-F7124B0134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38777266"/>
      </p:ext>
    </p:extLst>
  </p:cSld>
  <p:clrMapOvr>
    <a:masterClrMapping/>
  </p:clrMapOvr>
  <mc:AlternateContent xmlns:mc="http://schemas.openxmlformats.org/markup-compatibility/2006" xmlns:p14="http://schemas.microsoft.com/office/powerpoint/2010/main">
    <mc:Choice Requires="p14">
      <p:transition spd="slow" p14:dur="2000" advTm="2172"/>
    </mc:Choice>
    <mc:Fallback xmlns="">
      <p:transition spd="slow" advTm="2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90BD-4C35-4D2C-810C-93B0069BD7D1}"/>
              </a:ext>
            </a:extLst>
          </p:cNvPr>
          <p:cNvSpPr>
            <a:spLocks noGrp="1"/>
          </p:cNvSpPr>
          <p:nvPr>
            <p:ph type="title"/>
          </p:nvPr>
        </p:nvSpPr>
        <p:spPr>
          <a:xfrm>
            <a:off x="3749040" y="2337330"/>
            <a:ext cx="4693920" cy="1655019"/>
          </a:xfrm>
        </p:spPr>
        <p:txBody>
          <a:bodyPr/>
          <a:lstStyle/>
          <a:p>
            <a:r>
              <a:rPr lang="en-IN"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14833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301F-E23B-4BD1-8A48-FEF8CC1A0B7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
        <p:nvSpPr>
          <p:cNvPr id="8" name="Rectangle: Rounded Corners 7">
            <a:extLst>
              <a:ext uri="{FF2B5EF4-FFF2-40B4-BE49-F238E27FC236}">
                <a16:creationId xmlns:a16="http://schemas.microsoft.com/office/drawing/2014/main" id="{2EB1DA81-729C-40FF-8E89-0A3DEDE363CF}"/>
              </a:ext>
            </a:extLst>
          </p:cNvPr>
          <p:cNvSpPr/>
          <p:nvPr/>
        </p:nvSpPr>
        <p:spPr>
          <a:xfrm>
            <a:off x="894080" y="1967213"/>
            <a:ext cx="10454640" cy="17818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900" dirty="0">
                <a:solidFill>
                  <a:schemeClr val="tx1"/>
                </a:solidFill>
                <a:latin typeface="Times New Roman" panose="02020603050405020304" pitchFamily="18" charset="0"/>
                <a:cs typeface="Times New Roman" panose="02020603050405020304" pitchFamily="18" charset="0"/>
              </a:rPr>
              <a:t> </a:t>
            </a:r>
          </a:p>
          <a:p>
            <a:br>
              <a:rPr lang="en-US" sz="1900"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The Design of an architecture was based on the data collected from </a:t>
            </a:r>
            <a:r>
              <a:rPr lang="en-US"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https://311.boston.gov</a:t>
            </a:r>
            <a:r>
              <a:rPr lang="en-US" dirty="0">
                <a:solidFill>
                  <a:schemeClr val="tx1"/>
                </a:solidFill>
                <a:latin typeface="Times New Roman" panose="02020603050405020304" pitchFamily="18" charset="0"/>
                <a:cs typeface="Times New Roman" panose="02020603050405020304" pitchFamily="18" charset="0"/>
              </a:rPr>
              <a:t> wherein the customer complaints were recorded for the issues in and around the area. The data scraped were images and we used the serverless Amazon Cloud infrastructure. We gathered the dataset using python scripts via Amazon CLI and compiled the images to build a solution for the project.</a:t>
            </a:r>
            <a:endParaRPr lang="en-US" sz="1900" dirty="0">
              <a:solidFill>
                <a:schemeClr val="tx1"/>
              </a:solidFill>
              <a:latin typeface="Times New Roman" panose="02020603050405020304" pitchFamily="18" charset="0"/>
              <a:cs typeface="Times New Roman" panose="02020603050405020304" pitchFamily="18" charset="0"/>
            </a:endParaRPr>
          </a:p>
          <a:p>
            <a:br>
              <a:rPr lang="en-US" sz="1900" dirty="0">
                <a:solidFill>
                  <a:schemeClr val="tx1"/>
                </a:solidFill>
                <a:latin typeface="Times New Roman" panose="02020603050405020304" pitchFamily="18" charset="0"/>
                <a:cs typeface="Times New Roman" panose="02020603050405020304" pitchFamily="18" charset="0"/>
              </a:rPr>
            </a:br>
            <a:br>
              <a:rPr lang="en-US" sz="1900" dirty="0">
                <a:solidFill>
                  <a:schemeClr val="tx1"/>
                </a:solidFill>
                <a:latin typeface="Times New Roman" panose="02020603050405020304" pitchFamily="18" charset="0"/>
                <a:cs typeface="Times New Roman" panose="02020603050405020304" pitchFamily="18" charset="0"/>
              </a:rPr>
            </a:br>
            <a:endParaRPr lang="en-IN" sz="19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5B41960-1132-4312-B1A6-ED01833F6A62}"/>
              </a:ext>
            </a:extLst>
          </p:cNvPr>
          <p:cNvPicPr>
            <a:picLocks noChangeAspect="1"/>
          </p:cNvPicPr>
          <p:nvPr/>
        </p:nvPicPr>
        <p:blipFill>
          <a:blip r:embed="rId5"/>
          <a:stretch>
            <a:fillRect/>
          </a:stretch>
        </p:blipFill>
        <p:spPr>
          <a:xfrm>
            <a:off x="1097280" y="3859544"/>
            <a:ext cx="4214813" cy="2347004"/>
          </a:xfrm>
          <a:prstGeom prst="rect">
            <a:avLst/>
          </a:prstGeom>
          <a:ln>
            <a:solidFill>
              <a:schemeClr val="accent1"/>
            </a:solidFill>
          </a:ln>
        </p:spPr>
      </p:pic>
      <p:pic>
        <p:nvPicPr>
          <p:cNvPr id="7" name="Picture 6" descr="A picture containing clock, meter&#10;&#10;Description automatically generated">
            <a:extLst>
              <a:ext uri="{FF2B5EF4-FFF2-40B4-BE49-F238E27FC236}">
                <a16:creationId xmlns:a16="http://schemas.microsoft.com/office/drawing/2014/main" id="{3E9A0BC2-369F-4B80-BB1B-7C5C68BCB758}"/>
              </a:ext>
            </a:extLst>
          </p:cNvPr>
          <p:cNvPicPr>
            <a:picLocks noChangeAspect="1"/>
          </p:cNvPicPr>
          <p:nvPr/>
        </p:nvPicPr>
        <p:blipFill>
          <a:blip r:embed="rId6">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77749" y="3623517"/>
            <a:ext cx="2819059" cy="2819059"/>
          </a:xfrm>
          <a:prstGeom prst="rect">
            <a:avLst/>
          </a:prstGeom>
        </p:spPr>
      </p:pic>
      <p:pic>
        <p:nvPicPr>
          <p:cNvPr id="4" name="Audio 3">
            <a:hlinkClick r:id="" action="ppaction://media"/>
            <a:extLst>
              <a:ext uri="{FF2B5EF4-FFF2-40B4-BE49-F238E27FC236}">
                <a16:creationId xmlns:a16="http://schemas.microsoft.com/office/drawing/2014/main" id="{886CDD9B-7D04-446A-8DA0-69420F7C62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49346971"/>
      </p:ext>
    </p:extLst>
  </p:cSld>
  <p:clrMapOvr>
    <a:masterClrMapping/>
  </p:clrMapOvr>
  <mc:AlternateContent xmlns:mc="http://schemas.openxmlformats.org/markup-compatibility/2006" xmlns:p14="http://schemas.microsoft.com/office/powerpoint/2010/main">
    <mc:Choice Requires="p14">
      <p:transition spd="slow" p14:dur="2000" advTm="25196"/>
    </mc:Choice>
    <mc:Fallback xmlns="">
      <p:transition spd="slow" advTm="2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D301F-E23B-4BD1-8A48-FEF8CC1A0B7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Scope</a:t>
            </a:r>
          </a:p>
        </p:txBody>
      </p:sp>
      <p:sp>
        <p:nvSpPr>
          <p:cNvPr id="4" name="Rectangle: Rounded Corners 3">
            <a:extLst>
              <a:ext uri="{FF2B5EF4-FFF2-40B4-BE49-F238E27FC236}">
                <a16:creationId xmlns:a16="http://schemas.microsoft.com/office/drawing/2014/main" id="{C41CBBEB-5661-48B7-B159-29A72EC506F0}"/>
              </a:ext>
            </a:extLst>
          </p:cNvPr>
          <p:cNvSpPr/>
          <p:nvPr/>
        </p:nvSpPr>
        <p:spPr>
          <a:xfrm>
            <a:off x="843280" y="1868153"/>
            <a:ext cx="10058400" cy="1384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To visualize and gather insights about materials left on the streets by students - Scraping the 311 reports and performing object detection for all images from the “Student Move-in” section of Bos 311 reports. </a:t>
            </a:r>
          </a:p>
          <a:p>
            <a:br>
              <a:rPr lang="en-US" dirty="0">
                <a:solidFill>
                  <a:schemeClr val="tx1"/>
                </a:solidFill>
                <a:latin typeface="Times New Roman" panose="02020603050405020304" pitchFamily="18" charset="0"/>
                <a:cs typeface="Times New Roman" panose="02020603050405020304" pitchFamily="18" charset="0"/>
              </a:rPr>
            </a:b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22BB590D-2857-4749-ABD0-A6A0E3F43475}"/>
              </a:ext>
            </a:extLst>
          </p:cNvPr>
          <p:cNvSpPr/>
          <p:nvPr/>
        </p:nvSpPr>
        <p:spPr>
          <a:xfrm>
            <a:off x="843280" y="3631129"/>
            <a:ext cx="8981440" cy="22635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Times New Roman" panose="02020603050405020304" pitchFamily="18" charset="0"/>
                <a:cs typeface="Times New Roman" panose="02020603050405020304" pitchFamily="18" charset="0"/>
              </a:rPr>
              <a:t>We wrote a code on Spyder (Python 3.7) to penetrate every page that exists under “Student move-in’ to pick images in jpg format and store in on our desktop. We first used Beautiful Soup function to parse the Html page on Boston 311. However, it seems like the Bos 311 server has all the images on their private server and we had to prefix ‘</a:t>
            </a:r>
            <a:r>
              <a:rPr lang="en-US"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https://311.boston.gov?page=</a:t>
            </a:r>
            <a:r>
              <a:rPr lang="en-US" dirty="0">
                <a:solidFill>
                  <a:schemeClr val="tx1"/>
                </a:solidFill>
                <a:latin typeface="Times New Roman" panose="02020603050405020304" pitchFamily="18" charset="0"/>
                <a:cs typeface="Times New Roman" panose="02020603050405020304" pitchFamily="18" charset="0"/>
              </a:rPr>
              <a:t> on every iteration. </a:t>
            </a:r>
            <a:endParaRPr lang="en-IN" dirty="0">
              <a:solidFill>
                <a:schemeClr val="tx1"/>
              </a:solidFill>
              <a:latin typeface="Times New Roman" panose="02020603050405020304" pitchFamily="18" charset="0"/>
              <a:cs typeface="Times New Roman" panose="02020603050405020304" pitchFamily="18" charset="0"/>
            </a:endParaRPr>
          </a:p>
          <a:p>
            <a:pPr lvl="0"/>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990D1B3-6FB1-4E73-AAAE-1CD490A08F71}"/>
              </a:ext>
            </a:extLst>
          </p:cNvPr>
          <p:cNvPicPr>
            <a:picLocks noChangeAspect="1"/>
          </p:cNvPicPr>
          <p:nvPr/>
        </p:nvPicPr>
        <p:blipFill>
          <a:blip r:embed="rId5"/>
          <a:stretch>
            <a:fillRect/>
          </a:stretch>
        </p:blipFill>
        <p:spPr>
          <a:xfrm>
            <a:off x="9824720" y="3431937"/>
            <a:ext cx="2661920" cy="2661920"/>
          </a:xfrm>
          <a:prstGeom prst="rect">
            <a:avLst/>
          </a:prstGeom>
        </p:spPr>
      </p:pic>
      <p:pic>
        <p:nvPicPr>
          <p:cNvPr id="3" name="Audio 2">
            <a:hlinkClick r:id="" action="ppaction://media"/>
            <a:extLst>
              <a:ext uri="{FF2B5EF4-FFF2-40B4-BE49-F238E27FC236}">
                <a16:creationId xmlns:a16="http://schemas.microsoft.com/office/drawing/2014/main" id="{CCB754CA-DA14-4998-8034-F5616DF9D6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47415801"/>
      </p:ext>
    </p:extLst>
  </p:cSld>
  <p:clrMapOvr>
    <a:masterClrMapping/>
  </p:clrMapOvr>
  <mc:AlternateContent xmlns:mc="http://schemas.openxmlformats.org/markup-compatibility/2006" xmlns:p14="http://schemas.microsoft.com/office/powerpoint/2010/main">
    <mc:Choice Requires="p14">
      <p:transition spd="slow" p14:dur="2000" advTm="887"/>
    </mc:Choice>
    <mc:Fallback xmlns="">
      <p:transition spd="slow" advTm="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97AC9-2818-43AA-9E4F-C89D356D24AC}"/>
              </a:ext>
            </a:extLst>
          </p:cNvPr>
          <p:cNvSpPr>
            <a:spLocks noGrp="1"/>
          </p:cNvSpPr>
          <p:nvPr>
            <p:ph type="title"/>
          </p:nvPr>
        </p:nvSpPr>
        <p:spPr>
          <a:xfrm>
            <a:off x="1097279" y="232065"/>
            <a:ext cx="7251700" cy="1426067"/>
          </a:xfrm>
        </p:spPr>
        <p:txBody>
          <a:bodyPr>
            <a:normAutofit/>
          </a:bodyPr>
          <a:lstStyle/>
          <a:p>
            <a:r>
              <a:rPr lang="en-IN" dirty="0">
                <a:latin typeface="Times New Roman" panose="02020603050405020304" pitchFamily="18" charset="0"/>
                <a:cs typeface="Times New Roman" panose="02020603050405020304" pitchFamily="18" charset="0"/>
              </a:rPr>
              <a:t>Data Preparation</a:t>
            </a:r>
          </a:p>
        </p:txBody>
      </p:sp>
      <p:pic>
        <p:nvPicPr>
          <p:cNvPr id="4" name="Picture 3">
            <a:extLst>
              <a:ext uri="{FF2B5EF4-FFF2-40B4-BE49-F238E27FC236}">
                <a16:creationId xmlns:a16="http://schemas.microsoft.com/office/drawing/2014/main" id="{67ED9E43-0780-46F8-BD07-F7CBF13314BA}"/>
              </a:ext>
            </a:extLst>
          </p:cNvPr>
          <p:cNvPicPr>
            <a:picLocks noChangeAspect="1"/>
          </p:cNvPicPr>
          <p:nvPr/>
        </p:nvPicPr>
        <p:blipFill>
          <a:blip r:embed="rId4"/>
          <a:stretch>
            <a:fillRect/>
          </a:stretch>
        </p:blipFill>
        <p:spPr>
          <a:xfrm>
            <a:off x="9608655" y="320041"/>
            <a:ext cx="2126145" cy="1250117"/>
          </a:xfrm>
          <a:prstGeom prst="rect">
            <a:avLst/>
          </a:prstGeom>
        </p:spPr>
      </p:pic>
      <p:pic>
        <p:nvPicPr>
          <p:cNvPr id="1032" name="Picture 8">
            <a:extLst>
              <a:ext uri="{FF2B5EF4-FFF2-40B4-BE49-F238E27FC236}">
                <a16:creationId xmlns:a16="http://schemas.microsoft.com/office/drawing/2014/main" id="{CA8B3DD0-F4B8-4632-BA23-5840CFF2C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7145" y="2183447"/>
            <a:ext cx="6418003" cy="36991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4E756CC8-5C51-4265-A290-7D3D96984059}"/>
              </a:ext>
            </a:extLst>
          </p:cNvPr>
          <p:cNvSpPr/>
          <p:nvPr/>
        </p:nvSpPr>
        <p:spPr>
          <a:xfrm>
            <a:off x="687228" y="3793689"/>
            <a:ext cx="4498023" cy="208895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dirty="0">
                <a:solidFill>
                  <a:schemeClr val="tx1"/>
                </a:solidFill>
                <a:latin typeface="Times New Roman" panose="02020603050405020304" pitchFamily="18" charset="0"/>
                <a:cs typeface="Times New Roman" panose="02020603050405020304" pitchFamily="18" charset="0"/>
              </a:rPr>
              <a:t>We scrapped the data using beautiful soup package using a lambda function</a:t>
            </a:r>
          </a:p>
          <a:p>
            <a:pPr lvl="0"/>
            <a:r>
              <a:rPr lang="en-IN" dirty="0">
                <a:solidFill>
                  <a:schemeClr val="tx1"/>
                </a:solidFill>
                <a:latin typeface="Times New Roman" panose="02020603050405020304" pitchFamily="18" charset="0"/>
                <a:cs typeface="Times New Roman" panose="02020603050405020304" pitchFamily="18" charset="0"/>
              </a:rPr>
              <a:t>Collected all the .jpeg files onto the local system</a:t>
            </a:r>
          </a:p>
          <a:p>
            <a:pPr lvl="0"/>
            <a:r>
              <a:rPr lang="en-IN" dirty="0">
                <a:solidFill>
                  <a:schemeClr val="tx1"/>
                </a:solidFill>
                <a:latin typeface="Times New Roman" panose="02020603050405020304" pitchFamily="18" charset="0"/>
                <a:cs typeface="Times New Roman" panose="02020603050405020304" pitchFamily="18" charset="0"/>
              </a:rPr>
              <a:t>Used Command line feature to transfer the files from local disk to s3</a:t>
            </a:r>
          </a:p>
        </p:txBody>
      </p:sp>
      <p:pic>
        <p:nvPicPr>
          <p:cNvPr id="1034" name="Picture 10">
            <a:extLst>
              <a:ext uri="{FF2B5EF4-FFF2-40B4-BE49-F238E27FC236}">
                <a16:creationId xmlns:a16="http://schemas.microsoft.com/office/drawing/2014/main" id="{822DB26B-9A60-418D-B89C-6233C84D0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963" y="1780886"/>
            <a:ext cx="3658551" cy="189004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FE7542E-4A5F-430F-9BD5-B22FEB9EE32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92748412"/>
      </p:ext>
    </p:extLst>
  </p:cSld>
  <p:clrMapOvr>
    <a:masterClrMapping/>
  </p:clrMapOvr>
  <mc:AlternateContent xmlns:mc="http://schemas.openxmlformats.org/markup-compatibility/2006" xmlns:p14="http://schemas.microsoft.com/office/powerpoint/2010/main">
    <mc:Choice Requires="p14">
      <p:transition spd="slow" p14:dur="2000" advTm="83819"/>
    </mc:Choice>
    <mc:Fallback xmlns="">
      <p:transition spd="slow" advTm="83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BB20FF2-8859-47CF-82BC-791803820F9D}"/>
              </a:ext>
            </a:extLst>
          </p:cNvPr>
          <p:cNvSpPr>
            <a:spLocks noGrp="1"/>
          </p:cNvSpPr>
          <p:nvPr>
            <p:ph type="title"/>
          </p:nvPr>
        </p:nvSpPr>
        <p:spPr>
          <a:xfrm>
            <a:off x="492370" y="516835"/>
            <a:ext cx="3084844" cy="5772840"/>
          </a:xfrm>
        </p:spPr>
        <p:txBody>
          <a:bodyPr vert="horz" anchor="ctr">
            <a:normAutofit/>
          </a:bodyPr>
          <a:lstStyle/>
          <a:p>
            <a:r>
              <a:rPr lang="en-US" sz="2800" dirty="0">
                <a:solidFill>
                  <a:srgbClr val="FFFFFF"/>
                </a:solidFill>
                <a:latin typeface="Times New Roman" panose="02020603050405020304" pitchFamily="18" charset="0"/>
                <a:cs typeface="Times New Roman" panose="02020603050405020304" pitchFamily="18" charset="0"/>
              </a:rPr>
              <a:t>AWS SERVICES USED</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EF736C7-EA5C-417D-9977-764330B65C2F}"/>
              </a:ext>
            </a:extLst>
          </p:cNvPr>
          <p:cNvGraphicFramePr>
            <a:graphicFrameLocks noGrp="1"/>
          </p:cNvGraphicFramePr>
          <p:nvPr>
            <p:ph idx="1"/>
            <p:extLst>
              <p:ext uri="{D42A27DB-BD31-4B8C-83A1-F6EECF244321}">
                <p14:modId xmlns:p14="http://schemas.microsoft.com/office/powerpoint/2010/main" val="232474144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DC6E6999-47FB-4452-812B-5DA609CC3EB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088551584"/>
      </p:ext>
    </p:extLst>
  </p:cSld>
  <p:clrMapOvr>
    <a:masterClrMapping/>
  </p:clrMapOvr>
  <mc:AlternateContent xmlns:mc="http://schemas.openxmlformats.org/markup-compatibility/2006" xmlns:p14="http://schemas.microsoft.com/office/powerpoint/2010/main">
    <mc:Choice Requires="p14">
      <p:transition spd="slow" p14:dur="2000" advTm="140932"/>
    </mc:Choice>
    <mc:Fallback xmlns="">
      <p:transition spd="slow" advTm="14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22702-EA9A-4041-A777-9279718BB02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Cloud Service Architecture</a:t>
            </a:r>
          </a:p>
        </p:txBody>
      </p:sp>
      <p:pic>
        <p:nvPicPr>
          <p:cNvPr id="5" name="Picture 4" descr="A picture containing street, black, sign, speaker&#10;&#10;Description automatically generated">
            <a:extLst>
              <a:ext uri="{FF2B5EF4-FFF2-40B4-BE49-F238E27FC236}">
                <a16:creationId xmlns:a16="http://schemas.microsoft.com/office/drawing/2014/main" id="{BAB5E0A2-DEBC-411D-89B5-EC53F8126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5280" y="2936240"/>
            <a:ext cx="1930400" cy="1930400"/>
          </a:xfrm>
          <a:prstGeom prst="rect">
            <a:avLst/>
          </a:prstGeom>
        </p:spPr>
      </p:pic>
      <p:pic>
        <p:nvPicPr>
          <p:cNvPr id="2050" name="Picture 2">
            <a:extLst>
              <a:ext uri="{FF2B5EF4-FFF2-40B4-BE49-F238E27FC236}">
                <a16:creationId xmlns:a16="http://schemas.microsoft.com/office/drawing/2014/main" id="{D773C099-D2AA-49D1-B434-45A90A161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0" y="1849119"/>
            <a:ext cx="8026002" cy="447603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B98FB7FE-8191-445C-9322-A544AF7BAB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04033752"/>
      </p:ext>
    </p:extLst>
  </p:cSld>
  <p:clrMapOvr>
    <a:masterClrMapping/>
  </p:clrMapOvr>
  <mc:AlternateContent xmlns:mc="http://schemas.openxmlformats.org/markup-compatibility/2006" xmlns:p14="http://schemas.microsoft.com/office/powerpoint/2010/main">
    <mc:Choice Requires="p14">
      <p:transition spd="slow" p14:dur="2000" advTm="127051"/>
    </mc:Choice>
    <mc:Fallback xmlns="">
      <p:transition spd="slow" advTm="12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DDCE43-A4DD-43E2-9769-29637CC9D626}"/>
              </a:ext>
            </a:extLst>
          </p:cNvPr>
          <p:cNvSpPr>
            <a:spLocks noGrp="1"/>
          </p:cNvSpPr>
          <p:nvPr>
            <p:ph type="title"/>
          </p:nvPr>
        </p:nvSpPr>
        <p:spPr>
          <a:xfrm>
            <a:off x="492369" y="65999"/>
            <a:ext cx="2909763" cy="2064117"/>
          </a:xfrm>
        </p:spPr>
        <p:txBody>
          <a:bodyPr vert="horz" lIns="91440" tIns="45720" rIns="91440" bIns="45720" rtlCol="0" anchor="b">
            <a:normAutofit/>
          </a:bodyPr>
          <a:lstStyle/>
          <a:p>
            <a:r>
              <a:rPr lang="en-US" sz="3600" kern="1200" spc="-50" baseline="0" dirty="0">
                <a:solidFill>
                  <a:srgbClr val="FFFFFF"/>
                </a:solidFill>
                <a:latin typeface="Times New Roman" panose="02020603050405020304" pitchFamily="18" charset="0"/>
                <a:cs typeface="Times New Roman" panose="02020603050405020304" pitchFamily="18" charset="0"/>
              </a:rPr>
              <a:t>Data Analysis</a:t>
            </a:r>
          </a:p>
        </p:txBody>
      </p:sp>
      <p:sp>
        <p:nvSpPr>
          <p:cNvPr id="6" name="Content Placeholder 5">
            <a:extLst>
              <a:ext uri="{FF2B5EF4-FFF2-40B4-BE49-F238E27FC236}">
                <a16:creationId xmlns:a16="http://schemas.microsoft.com/office/drawing/2014/main" id="{35D40094-5F54-4778-B2A5-5403F60E7D81}"/>
              </a:ext>
            </a:extLst>
          </p:cNvPr>
          <p:cNvSpPr>
            <a:spLocks noGrp="1"/>
          </p:cNvSpPr>
          <p:nvPr>
            <p:ph sz="half" idx="2"/>
          </p:nvPr>
        </p:nvSpPr>
        <p:spPr>
          <a:xfrm>
            <a:off x="477621" y="2302614"/>
            <a:ext cx="3084846" cy="3859203"/>
          </a:xfrm>
        </p:spPr>
        <p:txBody>
          <a:bodyPr vert="horz" lIns="0" tIns="45720" rIns="0" bIns="45720" rtlCol="0">
            <a:normAutofit/>
          </a:bodyPr>
          <a:lstStyle/>
          <a:p>
            <a:pPr>
              <a:buFont typeface="Calibri" panose="020F050202020403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Furniture &amp; Wood are the main types of materials left out on the streets</a:t>
            </a:r>
          </a:p>
          <a:p>
            <a:pPr>
              <a:buFont typeface="Calibri" panose="020F050202020403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Plywood and Cardboard are the most frequent items seen</a:t>
            </a:r>
          </a:p>
          <a:p>
            <a:pPr>
              <a:buFont typeface="Calibri" panose="020F050202020403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Carton , Bags , Chairs &amp; Glass are also seen in a high numbers</a:t>
            </a:r>
          </a:p>
          <a:p>
            <a:pPr>
              <a:buFont typeface="Calibri" panose="020F0502020204030204" pitchFamily="34" charset="0"/>
              <a:buChar char="•"/>
            </a:pPr>
            <a:endParaRPr lang="en-US" sz="1800" kern="1200" dirty="0">
              <a:solidFill>
                <a:srgbClr val="FFFFFF"/>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700AC480-D8C4-402C-AC59-085E37917EC2}"/>
              </a:ext>
            </a:extLst>
          </p:cNvPr>
          <p:cNvPicPr>
            <a:picLocks noChangeAspect="1"/>
          </p:cNvPicPr>
          <p:nvPr/>
        </p:nvPicPr>
        <p:blipFill>
          <a:blip r:embed="rId4"/>
          <a:stretch>
            <a:fillRect/>
          </a:stretch>
        </p:blipFill>
        <p:spPr>
          <a:xfrm>
            <a:off x="4382902" y="1873813"/>
            <a:ext cx="7418045" cy="4288004"/>
          </a:xfrm>
          <a:prstGeom prst="rect">
            <a:avLst/>
          </a:prstGeom>
          <a:ln>
            <a:solidFill>
              <a:schemeClr val="accent1"/>
            </a:solidFill>
          </a:ln>
        </p:spPr>
      </p:pic>
      <p:pic>
        <p:nvPicPr>
          <p:cNvPr id="9" name="Picture 8" descr="A picture containing building&#10;&#10;Description automatically generated">
            <a:extLst>
              <a:ext uri="{FF2B5EF4-FFF2-40B4-BE49-F238E27FC236}">
                <a16:creationId xmlns:a16="http://schemas.microsoft.com/office/drawing/2014/main" id="{A51DB038-E7EF-4245-A15D-44D3134F1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9089" y="225004"/>
            <a:ext cx="1552840" cy="1552840"/>
          </a:xfrm>
          <a:prstGeom prst="rect">
            <a:avLst/>
          </a:prstGeom>
        </p:spPr>
      </p:pic>
      <p:pic>
        <p:nvPicPr>
          <p:cNvPr id="16" name="Picture 15" descr="A glass of wine&#10;&#10;Description automatically generated">
            <a:extLst>
              <a:ext uri="{FF2B5EF4-FFF2-40B4-BE49-F238E27FC236}">
                <a16:creationId xmlns:a16="http://schemas.microsoft.com/office/drawing/2014/main" id="{468BEC1E-B347-46F6-B611-B446C79AB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6871" y="65999"/>
            <a:ext cx="1390720" cy="1390720"/>
          </a:xfrm>
          <a:prstGeom prst="rect">
            <a:avLst/>
          </a:prstGeom>
        </p:spPr>
      </p:pic>
      <p:pic>
        <p:nvPicPr>
          <p:cNvPr id="3" name="Audio 2">
            <a:hlinkClick r:id="" action="ppaction://media"/>
            <a:extLst>
              <a:ext uri="{FF2B5EF4-FFF2-40B4-BE49-F238E27FC236}">
                <a16:creationId xmlns:a16="http://schemas.microsoft.com/office/drawing/2014/main" id="{EFC24014-C3DB-49CE-93A9-8B992AF9A1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59033715"/>
      </p:ext>
    </p:extLst>
  </p:cSld>
  <p:clrMapOvr>
    <a:masterClrMapping/>
  </p:clrMapOvr>
  <mc:AlternateContent xmlns:mc="http://schemas.openxmlformats.org/markup-compatibility/2006" xmlns:p14="http://schemas.microsoft.com/office/powerpoint/2010/main">
    <mc:Choice Requires="p14">
      <p:transition spd="slow" p14:dur="2000" advTm="38169"/>
    </mc:Choice>
    <mc:Fallback xmlns="">
      <p:transition spd="slow" advTm="3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9936D58-D2BF-41E0-819E-EDCE511B55B3}"/>
              </a:ext>
            </a:extLst>
          </p:cNvPr>
          <p:cNvSpPr>
            <a:spLocks noGrp="1"/>
          </p:cNvSpPr>
          <p:nvPr>
            <p:ph type="title"/>
          </p:nvPr>
        </p:nvSpPr>
        <p:spPr>
          <a:xfrm>
            <a:off x="197709" y="640079"/>
            <a:ext cx="3462755" cy="1353821"/>
          </a:xfrm>
        </p:spPr>
        <p:txBody>
          <a:bodyPr vert="horz" lIns="91440" tIns="45720" rIns="91440" bIns="45720" rtlCol="0" anchor="b">
            <a:normAutofit/>
          </a:bodyPr>
          <a:lstStyle/>
          <a:p>
            <a:r>
              <a:rPr lang="en-US" sz="3600" kern="1200" spc="-50" baseline="0" dirty="0">
                <a:solidFill>
                  <a:srgbClr val="FFFFFF"/>
                </a:solidFill>
                <a:latin typeface="Times New Roman" panose="02020603050405020304" pitchFamily="18" charset="0"/>
                <a:cs typeface="Times New Roman" panose="02020603050405020304" pitchFamily="18" charset="0"/>
              </a:rPr>
              <a:t>Data Analysis- II</a:t>
            </a:r>
          </a:p>
        </p:txBody>
      </p:sp>
      <p:sp>
        <p:nvSpPr>
          <p:cNvPr id="4" name="Content Placeholder 3">
            <a:extLst>
              <a:ext uri="{FF2B5EF4-FFF2-40B4-BE49-F238E27FC236}">
                <a16:creationId xmlns:a16="http://schemas.microsoft.com/office/drawing/2014/main" id="{12D98113-1BA9-4265-8B9E-77F9FF2919B5}"/>
              </a:ext>
            </a:extLst>
          </p:cNvPr>
          <p:cNvSpPr>
            <a:spLocks noGrp="1"/>
          </p:cNvSpPr>
          <p:nvPr>
            <p:ph sz="half" idx="2"/>
          </p:nvPr>
        </p:nvSpPr>
        <p:spPr>
          <a:xfrm>
            <a:off x="321071" y="2215361"/>
            <a:ext cx="3216029" cy="3862901"/>
          </a:xfrm>
        </p:spPr>
        <p:txBody>
          <a:bodyPr vert="horz" lIns="0" tIns="45720" rIns="0" bIns="45720" rtlCol="0">
            <a:normAutofit lnSpcReduction="10000"/>
          </a:bodyPr>
          <a:lstStyle/>
          <a:p>
            <a:pPr>
              <a:buFont typeface="Calibri" panose="020F050202020403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 Categorizing the label parent name as x axis, we show how each label name is varying in confidence level.</a:t>
            </a:r>
          </a:p>
          <a:p>
            <a:pPr>
              <a:buFont typeface="Calibri" panose="020F0502020204030204" pitchFamily="34" charset="0"/>
              <a:buChar char="•"/>
            </a:pPr>
            <a:r>
              <a:rPr lang="en-US" sz="2400" dirty="0">
                <a:solidFill>
                  <a:srgbClr val="FFFFFF"/>
                </a:solidFill>
                <a:latin typeface="Times New Roman" panose="02020603050405020304" pitchFamily="18" charset="0"/>
                <a:cs typeface="Times New Roman" panose="02020603050405020304" pitchFamily="18" charset="0"/>
              </a:rPr>
              <a:t>Hardwood shows the highest confidence with 98.8%</a:t>
            </a:r>
          </a:p>
          <a:p>
            <a:pPr>
              <a:buFont typeface="Calibri" panose="020F050202020403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‘Shoe</a:t>
            </a:r>
            <a:r>
              <a:rPr lang="en-US" sz="2400" dirty="0">
                <a:solidFill>
                  <a:srgbClr val="FFFFFF"/>
                </a:solidFill>
                <a:latin typeface="Times New Roman" panose="02020603050405020304" pitchFamily="18" charset="0"/>
                <a:cs typeface="Times New Roman" panose="02020603050405020304" pitchFamily="18" charset="0"/>
              </a:rPr>
              <a:t>s’ seem to show a confidence level of 97.9%</a:t>
            </a:r>
            <a:endParaRPr lang="en-US" sz="2400" kern="1200" dirty="0">
              <a:solidFill>
                <a:srgbClr val="FFFFFF"/>
              </a:solidFill>
              <a:latin typeface="Times New Roman" panose="02020603050405020304" pitchFamily="18" charset="0"/>
              <a:cs typeface="Times New Roman" panose="02020603050405020304" pitchFamily="18" charset="0"/>
            </a:endParaRPr>
          </a:p>
          <a:p>
            <a:pPr>
              <a:buFont typeface="Calibri" panose="020F0502020204030204" pitchFamily="34" charset="0"/>
              <a:buChar char="•"/>
            </a:pPr>
            <a:endParaRPr lang="en-US" sz="2400" kern="1200" dirty="0">
              <a:solidFill>
                <a:srgbClr val="FFFFFF"/>
              </a:solidFill>
              <a:latin typeface="Times New Roman" panose="02020603050405020304" pitchFamily="18" charset="0"/>
              <a:cs typeface="Times New Roman" panose="02020603050405020304" pitchFamily="18" charset="0"/>
            </a:endParaRPr>
          </a:p>
          <a:p>
            <a:pPr>
              <a:buFont typeface="Calibri" panose="020F0502020204030204" pitchFamily="34" charset="0"/>
              <a:buChar char="•"/>
            </a:pPr>
            <a:endParaRPr lang="en-US" sz="2400" kern="1200" dirty="0">
              <a:solidFill>
                <a:srgbClr val="FFFFFF"/>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68303CF7-AD7A-42CE-B317-D2D75C93E231}"/>
              </a:ext>
            </a:extLst>
          </p:cNvPr>
          <p:cNvPicPr>
            <a:picLocks noChangeAspect="1"/>
          </p:cNvPicPr>
          <p:nvPr/>
        </p:nvPicPr>
        <p:blipFill>
          <a:blip r:embed="rId4"/>
          <a:stretch>
            <a:fillRect/>
          </a:stretch>
        </p:blipFill>
        <p:spPr>
          <a:xfrm>
            <a:off x="4407252" y="1316989"/>
            <a:ext cx="7279675" cy="5417578"/>
          </a:xfrm>
          <a:prstGeom prst="rect">
            <a:avLst/>
          </a:prstGeom>
          <a:ln>
            <a:solidFill>
              <a:schemeClr val="accent1"/>
            </a:solidFill>
          </a:ln>
        </p:spPr>
      </p:pic>
      <p:pic>
        <p:nvPicPr>
          <p:cNvPr id="10" name="Picture 9" descr="A picture containing hat&#10;&#10;Description automatically generated">
            <a:extLst>
              <a:ext uri="{FF2B5EF4-FFF2-40B4-BE49-F238E27FC236}">
                <a16:creationId xmlns:a16="http://schemas.microsoft.com/office/drawing/2014/main" id="{A50D3FB7-C2CA-4EE5-9BD7-422135336084}"/>
              </a:ext>
            </a:extLst>
          </p:cNvPr>
          <p:cNvPicPr>
            <a:picLocks noChangeAspect="1"/>
          </p:cNvPicPr>
          <p:nvPr/>
        </p:nvPicPr>
        <p:blipFill>
          <a:blip r:embed="rId5">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4407252" y="143752"/>
            <a:ext cx="1612314" cy="1075467"/>
          </a:xfrm>
          <a:prstGeom prst="rect">
            <a:avLst/>
          </a:prstGeom>
        </p:spPr>
      </p:pic>
      <p:sp>
        <p:nvSpPr>
          <p:cNvPr id="12" name="Rectangle 11">
            <a:extLst>
              <a:ext uri="{FF2B5EF4-FFF2-40B4-BE49-F238E27FC236}">
                <a16:creationId xmlns:a16="http://schemas.microsoft.com/office/drawing/2014/main" id="{A12F09E4-72D5-4AA0-AE48-D4F488C22260}"/>
              </a:ext>
            </a:extLst>
          </p:cNvPr>
          <p:cNvSpPr/>
          <p:nvPr/>
        </p:nvSpPr>
        <p:spPr>
          <a:xfrm>
            <a:off x="4407252" y="1127760"/>
            <a:ext cx="733708" cy="106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descr="A picture containing music&#10;&#10;Description automatically generated">
            <a:extLst>
              <a:ext uri="{FF2B5EF4-FFF2-40B4-BE49-F238E27FC236}">
                <a16:creationId xmlns:a16="http://schemas.microsoft.com/office/drawing/2014/main" id="{265B4845-0984-43D0-80CF-B2EA21D15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2814" y="143752"/>
            <a:ext cx="1090073" cy="1090073"/>
          </a:xfrm>
          <a:prstGeom prst="rect">
            <a:avLst/>
          </a:prstGeom>
        </p:spPr>
      </p:pic>
      <p:pic>
        <p:nvPicPr>
          <p:cNvPr id="3" name="Audio 2">
            <a:hlinkClick r:id="" action="ppaction://media"/>
            <a:extLst>
              <a:ext uri="{FF2B5EF4-FFF2-40B4-BE49-F238E27FC236}">
                <a16:creationId xmlns:a16="http://schemas.microsoft.com/office/drawing/2014/main" id="{D6FEB96B-69A1-4756-B12D-3B64C35BE2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24204188"/>
      </p:ext>
    </p:extLst>
  </p:cSld>
  <p:clrMapOvr>
    <a:masterClrMapping/>
  </p:clrMapOvr>
  <mc:AlternateContent xmlns:mc="http://schemas.openxmlformats.org/markup-compatibility/2006" xmlns:p14="http://schemas.microsoft.com/office/powerpoint/2010/main">
    <mc:Choice Requires="p14">
      <p:transition spd="slow" p14:dur="2000" advTm="40244"/>
    </mc:Choice>
    <mc:Fallback xmlns="">
      <p:transition spd="slow" advTm="40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7">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0" name="Straight Connector 39">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41">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2" name="Rectangle 43">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C026BDB-6733-41AF-B45F-1DFC1C52A9D3}"/>
              </a:ext>
            </a:extLst>
          </p:cNvPr>
          <p:cNvSpPr>
            <a:spLocks noGrp="1"/>
          </p:cNvSpPr>
          <p:nvPr>
            <p:ph type="title"/>
          </p:nvPr>
        </p:nvSpPr>
        <p:spPr>
          <a:xfrm>
            <a:off x="492369" y="516835"/>
            <a:ext cx="3494429" cy="2103875"/>
          </a:xfrm>
        </p:spPr>
        <p:txBody>
          <a:bodyPr vert="horz" lIns="91440" tIns="45720" rIns="91440" bIns="45720" rtlCol="0" anchor="b">
            <a:normAutofit/>
          </a:bodyPr>
          <a:lstStyle/>
          <a:p>
            <a:r>
              <a:rPr lang="en-US" sz="3600" dirty="0">
                <a:solidFill>
                  <a:srgbClr val="FFFFFF"/>
                </a:solidFill>
                <a:latin typeface="Times New Roman" panose="02020603050405020304" pitchFamily="18" charset="0"/>
                <a:cs typeface="Times New Roman" panose="02020603050405020304" pitchFamily="18" charset="0"/>
              </a:rPr>
              <a:t>Data Analysis - III</a:t>
            </a:r>
            <a:endParaRPr lang="en-US" sz="3600" kern="1200" spc="-50" baseline="0" dirty="0">
              <a:solidFill>
                <a:srgbClr val="FFFFFF"/>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7EAC3DED-BCD8-4AD5-B624-4ECC5134A95D}"/>
              </a:ext>
            </a:extLst>
          </p:cNvPr>
          <p:cNvSpPr>
            <a:spLocks noGrp="1"/>
          </p:cNvSpPr>
          <p:nvPr>
            <p:ph sz="half" idx="2"/>
          </p:nvPr>
        </p:nvSpPr>
        <p:spPr>
          <a:xfrm>
            <a:off x="492371" y="2653800"/>
            <a:ext cx="3084844" cy="3335519"/>
          </a:xfrm>
        </p:spPr>
        <p:txBody>
          <a:bodyPr vert="horz" lIns="0" tIns="45720" rIns="0" bIns="45720" rtlCol="0">
            <a:normAutofit/>
          </a:bodyPr>
          <a:lstStyle/>
          <a:p>
            <a:pPr>
              <a:buClrTx/>
              <a:buFont typeface="Arial" panose="020B060402020202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This visual gives a better idea of the label names, the count and the confidence level as detected.</a:t>
            </a:r>
          </a:p>
          <a:p>
            <a:pPr>
              <a:buClrTx/>
              <a:buFont typeface="Arial" panose="020B0604020202020204" pitchFamily="34" charset="0"/>
              <a:buChar char="•"/>
            </a:pPr>
            <a:r>
              <a:rPr lang="en-US" sz="2400" kern="1200" dirty="0">
                <a:solidFill>
                  <a:srgbClr val="FFFFFF"/>
                </a:solidFill>
                <a:latin typeface="Times New Roman" panose="02020603050405020304" pitchFamily="18" charset="0"/>
                <a:cs typeface="Times New Roman" panose="02020603050405020304" pitchFamily="18" charset="0"/>
              </a:rPr>
              <a:t>There are clothing material – leather, rugs and coupe glass that are common</a:t>
            </a:r>
          </a:p>
        </p:txBody>
      </p:sp>
      <p:sp>
        <p:nvSpPr>
          <p:cNvPr id="53" name="Rectangle 45">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1F3AD02D-670E-4DA8-9087-39F3C3FB7210}"/>
              </a:ext>
            </a:extLst>
          </p:cNvPr>
          <p:cNvPicPr>
            <a:picLocks noChangeAspect="1"/>
          </p:cNvPicPr>
          <p:nvPr/>
        </p:nvPicPr>
        <p:blipFill>
          <a:blip r:embed="rId4"/>
          <a:stretch>
            <a:fillRect/>
          </a:stretch>
        </p:blipFill>
        <p:spPr>
          <a:xfrm>
            <a:off x="4449654" y="1771902"/>
            <a:ext cx="6957060" cy="4974298"/>
          </a:xfrm>
          <a:prstGeom prst="rect">
            <a:avLst/>
          </a:prstGeom>
          <a:ln>
            <a:solidFill>
              <a:schemeClr val="accent1"/>
            </a:solidFill>
          </a:ln>
        </p:spPr>
      </p:pic>
      <p:pic>
        <p:nvPicPr>
          <p:cNvPr id="8" name="Picture 7" descr="A picture containing building, white, black, street&#10;&#10;Description automatically generated">
            <a:extLst>
              <a:ext uri="{FF2B5EF4-FFF2-40B4-BE49-F238E27FC236}">
                <a16:creationId xmlns:a16="http://schemas.microsoft.com/office/drawing/2014/main" id="{577F217A-E4B6-45A9-9BEF-22AAF18D2D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3968" y="14222"/>
            <a:ext cx="1913145" cy="1913145"/>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A44DB14F-1494-4AFA-A0D8-5AAAA86A0D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0445" y="212888"/>
            <a:ext cx="1310047" cy="1413153"/>
          </a:xfrm>
          <a:prstGeom prst="rect">
            <a:avLst/>
          </a:prstGeom>
        </p:spPr>
      </p:pic>
      <p:pic>
        <p:nvPicPr>
          <p:cNvPr id="3" name="Audio 2">
            <a:hlinkClick r:id="" action="ppaction://media"/>
            <a:extLst>
              <a:ext uri="{FF2B5EF4-FFF2-40B4-BE49-F238E27FC236}">
                <a16:creationId xmlns:a16="http://schemas.microsoft.com/office/drawing/2014/main" id="{44054D0A-565B-4444-8769-ED1A1074DD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85647695"/>
      </p:ext>
    </p:extLst>
  </p:cSld>
  <p:clrMapOvr>
    <a:masterClrMapping/>
  </p:clrMapOvr>
  <mc:AlternateContent xmlns:mc="http://schemas.openxmlformats.org/markup-compatibility/2006" xmlns:p14="http://schemas.microsoft.com/office/powerpoint/2010/main">
    <mc:Choice Requires="p14">
      <p:transition spd="slow" p14:dur="2000" advTm="33996"/>
    </mc:Choice>
    <mc:Fallback xmlns="">
      <p:transition spd="slow" advTm="33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TotalTime>
  <Words>616</Words>
  <Application>Microsoft Office PowerPoint</Application>
  <PresentationFormat>Widescreen</PresentationFormat>
  <Paragraphs>62</Paragraphs>
  <Slides>13</Slides>
  <Notes>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Retrospect</vt:lpstr>
      <vt:lpstr>PowerPoint Presentation</vt:lpstr>
      <vt:lpstr>Abstract</vt:lpstr>
      <vt:lpstr>Scope</vt:lpstr>
      <vt:lpstr>Data Preparation</vt:lpstr>
      <vt:lpstr>AWS SERVICES USED</vt:lpstr>
      <vt:lpstr>Cloud Service Architecture</vt:lpstr>
      <vt:lpstr>Data Analysis</vt:lpstr>
      <vt:lpstr>Data Analysis- II</vt:lpstr>
      <vt:lpstr>Data Analysis - III</vt:lpstr>
      <vt:lpstr>Roadmap for Improvements</vt:lpstr>
      <vt:lpstr>References:</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Nair</dc:creator>
  <cp:lastModifiedBy>ashwin nair</cp:lastModifiedBy>
  <cp:revision>43</cp:revision>
  <dcterms:created xsi:type="dcterms:W3CDTF">2019-10-24T04:23:26Z</dcterms:created>
  <dcterms:modified xsi:type="dcterms:W3CDTF">2020-02-11T22:38:58Z</dcterms:modified>
</cp:coreProperties>
</file>